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67" r:id="rId3"/>
    <p:sldId id="257" r:id="rId4"/>
    <p:sldId id="258" r:id="rId5"/>
    <p:sldId id="259" r:id="rId6"/>
    <p:sldId id="260" r:id="rId7"/>
    <p:sldId id="261" r:id="rId8"/>
    <p:sldId id="262" r:id="rId9"/>
    <p:sldId id="263" r:id="rId10"/>
    <p:sldId id="264" r:id="rId11"/>
    <p:sldId id="265" r:id="rId12"/>
    <p:sldId id="266" r:id="rId13"/>
  </p:sldIdLst>
  <p:sldSz cx="9144000" cy="6858000" type="screen4x3"/>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C4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VE"/>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VE"/>
          </a:p>
        </p:txBody>
      </p:sp>
      <p:sp>
        <p:nvSpPr>
          <p:cNvPr id="4" name="3 Marcador de fecha"/>
          <p:cNvSpPr>
            <a:spLocks noGrp="1"/>
          </p:cNvSpPr>
          <p:nvPr>
            <p:ph type="dt" sz="half" idx="10"/>
          </p:nvPr>
        </p:nvSpPr>
        <p:spPr/>
        <p:txBody>
          <a:bodyPr/>
          <a:lstStyle/>
          <a:p>
            <a:fld id="{E38CEF2C-CE92-4F42-B3B8-F527697347D7}" type="datetimeFigureOut">
              <a:rPr lang="es-VE" smtClean="0">
                <a:solidFill>
                  <a:prstClr val="white">
                    <a:tint val="75000"/>
                  </a:prstClr>
                </a:solidFill>
              </a:rPr>
              <a:pPr/>
              <a:t>01/09/2014</a:t>
            </a:fld>
            <a:endParaRPr lang="es-VE">
              <a:solidFill>
                <a:prstClr val="white">
                  <a:tint val="75000"/>
                </a:prstClr>
              </a:solidFill>
            </a:endParaRPr>
          </a:p>
        </p:txBody>
      </p:sp>
      <p:sp>
        <p:nvSpPr>
          <p:cNvPr id="5" name="4 Marcador de pie de página"/>
          <p:cNvSpPr>
            <a:spLocks noGrp="1"/>
          </p:cNvSpPr>
          <p:nvPr>
            <p:ph type="ftr" sz="quarter" idx="11"/>
          </p:nvPr>
        </p:nvSpPr>
        <p:spPr/>
        <p:txBody>
          <a:bodyPr/>
          <a:lstStyle/>
          <a:p>
            <a:endParaRPr lang="es-VE">
              <a:solidFill>
                <a:prstClr val="white">
                  <a:tint val="75000"/>
                </a:prstClr>
              </a:solidFill>
            </a:endParaRPr>
          </a:p>
        </p:txBody>
      </p:sp>
      <p:sp>
        <p:nvSpPr>
          <p:cNvPr id="6" name="5 Marcador de número de diapositiva"/>
          <p:cNvSpPr>
            <a:spLocks noGrp="1"/>
          </p:cNvSpPr>
          <p:nvPr>
            <p:ph type="sldNum" sz="quarter" idx="12"/>
          </p:nvPr>
        </p:nvSpPr>
        <p:spPr/>
        <p:txBody>
          <a:bodyPr/>
          <a:lstStyle/>
          <a:p>
            <a:fld id="{8D9D3E6B-95DB-4A72-9C63-46FA95689FFD}" type="slidenum">
              <a:rPr lang="es-VE" smtClean="0">
                <a:solidFill>
                  <a:prstClr val="white">
                    <a:tint val="75000"/>
                  </a:prstClr>
                </a:solidFill>
              </a:rPr>
              <a:pPr/>
              <a:t>‹Nº›</a:t>
            </a:fld>
            <a:endParaRPr lang="es-VE">
              <a:solidFill>
                <a:prstClr val="white">
                  <a:tint val="75000"/>
                </a:prstClr>
              </a:solidFill>
            </a:endParaRPr>
          </a:p>
        </p:txBody>
      </p:sp>
    </p:spTree>
    <p:extLst>
      <p:ext uri="{BB962C8B-B14F-4D97-AF65-F5344CB8AC3E}">
        <p14:creationId xmlns:p14="http://schemas.microsoft.com/office/powerpoint/2010/main" val="936993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E38CEF2C-CE92-4F42-B3B8-F527697347D7}" type="datetimeFigureOut">
              <a:rPr lang="es-VE" smtClean="0">
                <a:solidFill>
                  <a:prstClr val="white">
                    <a:tint val="75000"/>
                  </a:prstClr>
                </a:solidFill>
              </a:rPr>
              <a:pPr/>
              <a:t>01/09/2014</a:t>
            </a:fld>
            <a:endParaRPr lang="es-VE">
              <a:solidFill>
                <a:prstClr val="white">
                  <a:tint val="75000"/>
                </a:prstClr>
              </a:solidFill>
            </a:endParaRPr>
          </a:p>
        </p:txBody>
      </p:sp>
      <p:sp>
        <p:nvSpPr>
          <p:cNvPr id="5" name="4 Marcador de pie de página"/>
          <p:cNvSpPr>
            <a:spLocks noGrp="1"/>
          </p:cNvSpPr>
          <p:nvPr>
            <p:ph type="ftr" sz="quarter" idx="11"/>
          </p:nvPr>
        </p:nvSpPr>
        <p:spPr/>
        <p:txBody>
          <a:bodyPr/>
          <a:lstStyle/>
          <a:p>
            <a:endParaRPr lang="es-VE">
              <a:solidFill>
                <a:prstClr val="white">
                  <a:tint val="75000"/>
                </a:prstClr>
              </a:solidFill>
            </a:endParaRPr>
          </a:p>
        </p:txBody>
      </p:sp>
      <p:sp>
        <p:nvSpPr>
          <p:cNvPr id="6" name="5 Marcador de número de diapositiva"/>
          <p:cNvSpPr>
            <a:spLocks noGrp="1"/>
          </p:cNvSpPr>
          <p:nvPr>
            <p:ph type="sldNum" sz="quarter" idx="12"/>
          </p:nvPr>
        </p:nvSpPr>
        <p:spPr/>
        <p:txBody>
          <a:bodyPr/>
          <a:lstStyle/>
          <a:p>
            <a:fld id="{8D9D3E6B-95DB-4A72-9C63-46FA95689FFD}" type="slidenum">
              <a:rPr lang="es-VE" smtClean="0">
                <a:solidFill>
                  <a:prstClr val="white">
                    <a:tint val="75000"/>
                  </a:prstClr>
                </a:solidFill>
              </a:rPr>
              <a:pPr/>
              <a:t>‹Nº›</a:t>
            </a:fld>
            <a:endParaRPr lang="es-VE">
              <a:solidFill>
                <a:prstClr val="white">
                  <a:tint val="75000"/>
                </a:prstClr>
              </a:solidFill>
            </a:endParaRPr>
          </a:p>
        </p:txBody>
      </p:sp>
    </p:spTree>
    <p:extLst>
      <p:ext uri="{BB962C8B-B14F-4D97-AF65-F5344CB8AC3E}">
        <p14:creationId xmlns:p14="http://schemas.microsoft.com/office/powerpoint/2010/main" val="276989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VE"/>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E38CEF2C-CE92-4F42-B3B8-F527697347D7}" type="datetimeFigureOut">
              <a:rPr lang="es-VE" smtClean="0">
                <a:solidFill>
                  <a:prstClr val="white">
                    <a:tint val="75000"/>
                  </a:prstClr>
                </a:solidFill>
              </a:rPr>
              <a:pPr/>
              <a:t>01/09/2014</a:t>
            </a:fld>
            <a:endParaRPr lang="es-VE">
              <a:solidFill>
                <a:prstClr val="white">
                  <a:tint val="75000"/>
                </a:prstClr>
              </a:solidFill>
            </a:endParaRPr>
          </a:p>
        </p:txBody>
      </p:sp>
      <p:sp>
        <p:nvSpPr>
          <p:cNvPr id="5" name="4 Marcador de pie de página"/>
          <p:cNvSpPr>
            <a:spLocks noGrp="1"/>
          </p:cNvSpPr>
          <p:nvPr>
            <p:ph type="ftr" sz="quarter" idx="11"/>
          </p:nvPr>
        </p:nvSpPr>
        <p:spPr/>
        <p:txBody>
          <a:bodyPr/>
          <a:lstStyle/>
          <a:p>
            <a:endParaRPr lang="es-VE">
              <a:solidFill>
                <a:prstClr val="white">
                  <a:tint val="75000"/>
                </a:prstClr>
              </a:solidFill>
            </a:endParaRPr>
          </a:p>
        </p:txBody>
      </p:sp>
      <p:sp>
        <p:nvSpPr>
          <p:cNvPr id="6" name="5 Marcador de número de diapositiva"/>
          <p:cNvSpPr>
            <a:spLocks noGrp="1"/>
          </p:cNvSpPr>
          <p:nvPr>
            <p:ph type="sldNum" sz="quarter" idx="12"/>
          </p:nvPr>
        </p:nvSpPr>
        <p:spPr/>
        <p:txBody>
          <a:bodyPr/>
          <a:lstStyle/>
          <a:p>
            <a:fld id="{8D9D3E6B-95DB-4A72-9C63-46FA95689FFD}" type="slidenum">
              <a:rPr lang="es-VE" smtClean="0">
                <a:solidFill>
                  <a:prstClr val="white">
                    <a:tint val="75000"/>
                  </a:prstClr>
                </a:solidFill>
              </a:rPr>
              <a:pPr/>
              <a:t>‹Nº›</a:t>
            </a:fld>
            <a:endParaRPr lang="es-VE">
              <a:solidFill>
                <a:prstClr val="white">
                  <a:tint val="75000"/>
                </a:prstClr>
              </a:solidFill>
            </a:endParaRPr>
          </a:p>
        </p:txBody>
      </p:sp>
    </p:spTree>
    <p:extLst>
      <p:ext uri="{BB962C8B-B14F-4D97-AF65-F5344CB8AC3E}">
        <p14:creationId xmlns:p14="http://schemas.microsoft.com/office/powerpoint/2010/main" val="19856627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VE"/>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VE"/>
          </a:p>
        </p:txBody>
      </p:sp>
      <p:sp>
        <p:nvSpPr>
          <p:cNvPr id="4" name="3 Marcador de fecha"/>
          <p:cNvSpPr>
            <a:spLocks noGrp="1"/>
          </p:cNvSpPr>
          <p:nvPr>
            <p:ph type="dt" sz="half" idx="10"/>
          </p:nvPr>
        </p:nvSpPr>
        <p:spPr/>
        <p:txBody>
          <a:bodyPr/>
          <a:lstStyle/>
          <a:p>
            <a:fld id="{28C97239-2612-4150-AFAB-23D8D0B77A27}" type="datetimeFigureOut">
              <a:rPr lang="es-VE" smtClean="0">
                <a:solidFill>
                  <a:prstClr val="black">
                    <a:tint val="75000"/>
                  </a:prstClr>
                </a:solidFill>
              </a:rPr>
              <a:pPr/>
              <a:t>01/09/2014</a:t>
            </a:fld>
            <a:endParaRPr lang="es-VE">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VE">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695D980A-6335-49E4-A835-D4DEBEF6915B}" type="slidenum">
              <a:rPr lang="es-VE" smtClean="0">
                <a:solidFill>
                  <a:prstClr val="black">
                    <a:tint val="75000"/>
                  </a:prstClr>
                </a:solidFill>
              </a:rPr>
              <a:pPr/>
              <a:t>‹Nº›</a:t>
            </a:fld>
            <a:endParaRPr lang="es-VE">
              <a:solidFill>
                <a:prstClr val="black">
                  <a:tint val="75000"/>
                </a:prstClr>
              </a:solidFill>
            </a:endParaRPr>
          </a:p>
        </p:txBody>
      </p:sp>
    </p:spTree>
    <p:extLst>
      <p:ext uri="{BB962C8B-B14F-4D97-AF65-F5344CB8AC3E}">
        <p14:creationId xmlns:p14="http://schemas.microsoft.com/office/powerpoint/2010/main" val="24295801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28C97239-2612-4150-AFAB-23D8D0B77A27}" type="datetimeFigureOut">
              <a:rPr lang="es-VE" smtClean="0">
                <a:solidFill>
                  <a:prstClr val="black">
                    <a:tint val="75000"/>
                  </a:prstClr>
                </a:solidFill>
              </a:rPr>
              <a:pPr/>
              <a:t>01/09/2014</a:t>
            </a:fld>
            <a:endParaRPr lang="es-VE">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VE">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695D980A-6335-49E4-A835-D4DEBEF6915B}" type="slidenum">
              <a:rPr lang="es-VE" smtClean="0">
                <a:solidFill>
                  <a:prstClr val="black">
                    <a:tint val="75000"/>
                  </a:prstClr>
                </a:solidFill>
              </a:rPr>
              <a:pPr/>
              <a:t>‹Nº›</a:t>
            </a:fld>
            <a:endParaRPr lang="es-VE">
              <a:solidFill>
                <a:prstClr val="black">
                  <a:tint val="75000"/>
                </a:prstClr>
              </a:solidFill>
            </a:endParaRPr>
          </a:p>
        </p:txBody>
      </p:sp>
    </p:spTree>
    <p:extLst>
      <p:ext uri="{BB962C8B-B14F-4D97-AF65-F5344CB8AC3E}">
        <p14:creationId xmlns:p14="http://schemas.microsoft.com/office/powerpoint/2010/main" val="18496835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8C97239-2612-4150-AFAB-23D8D0B77A27}" type="datetimeFigureOut">
              <a:rPr lang="es-VE" smtClean="0">
                <a:solidFill>
                  <a:prstClr val="black">
                    <a:tint val="75000"/>
                  </a:prstClr>
                </a:solidFill>
              </a:rPr>
              <a:pPr/>
              <a:t>01/09/2014</a:t>
            </a:fld>
            <a:endParaRPr lang="es-VE">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VE">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695D980A-6335-49E4-A835-D4DEBEF6915B}" type="slidenum">
              <a:rPr lang="es-VE" smtClean="0">
                <a:solidFill>
                  <a:prstClr val="black">
                    <a:tint val="75000"/>
                  </a:prstClr>
                </a:solidFill>
              </a:rPr>
              <a:pPr/>
              <a:t>‹Nº›</a:t>
            </a:fld>
            <a:endParaRPr lang="es-VE">
              <a:solidFill>
                <a:prstClr val="black">
                  <a:tint val="75000"/>
                </a:prstClr>
              </a:solidFill>
            </a:endParaRPr>
          </a:p>
        </p:txBody>
      </p:sp>
    </p:spTree>
    <p:extLst>
      <p:ext uri="{BB962C8B-B14F-4D97-AF65-F5344CB8AC3E}">
        <p14:creationId xmlns:p14="http://schemas.microsoft.com/office/powerpoint/2010/main" val="35871307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5" name="4 Marcador de fecha"/>
          <p:cNvSpPr>
            <a:spLocks noGrp="1"/>
          </p:cNvSpPr>
          <p:nvPr>
            <p:ph type="dt" sz="half" idx="10"/>
          </p:nvPr>
        </p:nvSpPr>
        <p:spPr/>
        <p:txBody>
          <a:bodyPr/>
          <a:lstStyle/>
          <a:p>
            <a:fld id="{28C97239-2612-4150-AFAB-23D8D0B77A27}" type="datetimeFigureOut">
              <a:rPr lang="es-VE" smtClean="0">
                <a:solidFill>
                  <a:prstClr val="black">
                    <a:tint val="75000"/>
                  </a:prstClr>
                </a:solidFill>
              </a:rPr>
              <a:pPr/>
              <a:t>01/09/2014</a:t>
            </a:fld>
            <a:endParaRPr lang="es-VE">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VE">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695D980A-6335-49E4-A835-D4DEBEF6915B}" type="slidenum">
              <a:rPr lang="es-VE" smtClean="0">
                <a:solidFill>
                  <a:prstClr val="black">
                    <a:tint val="75000"/>
                  </a:prstClr>
                </a:solidFill>
              </a:rPr>
              <a:pPr/>
              <a:t>‹Nº›</a:t>
            </a:fld>
            <a:endParaRPr lang="es-VE">
              <a:solidFill>
                <a:prstClr val="black">
                  <a:tint val="75000"/>
                </a:prstClr>
              </a:solidFill>
            </a:endParaRPr>
          </a:p>
        </p:txBody>
      </p:sp>
    </p:spTree>
    <p:extLst>
      <p:ext uri="{BB962C8B-B14F-4D97-AF65-F5344CB8AC3E}">
        <p14:creationId xmlns:p14="http://schemas.microsoft.com/office/powerpoint/2010/main" val="38920904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7" name="6 Marcador de fecha"/>
          <p:cNvSpPr>
            <a:spLocks noGrp="1"/>
          </p:cNvSpPr>
          <p:nvPr>
            <p:ph type="dt" sz="half" idx="10"/>
          </p:nvPr>
        </p:nvSpPr>
        <p:spPr/>
        <p:txBody>
          <a:bodyPr/>
          <a:lstStyle/>
          <a:p>
            <a:fld id="{28C97239-2612-4150-AFAB-23D8D0B77A27}" type="datetimeFigureOut">
              <a:rPr lang="es-VE" smtClean="0">
                <a:solidFill>
                  <a:prstClr val="black">
                    <a:tint val="75000"/>
                  </a:prstClr>
                </a:solidFill>
              </a:rPr>
              <a:pPr/>
              <a:t>01/09/2014</a:t>
            </a:fld>
            <a:endParaRPr lang="es-VE">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VE">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695D980A-6335-49E4-A835-D4DEBEF6915B}" type="slidenum">
              <a:rPr lang="es-VE" smtClean="0">
                <a:solidFill>
                  <a:prstClr val="black">
                    <a:tint val="75000"/>
                  </a:prstClr>
                </a:solidFill>
              </a:rPr>
              <a:pPr/>
              <a:t>‹Nº›</a:t>
            </a:fld>
            <a:endParaRPr lang="es-VE">
              <a:solidFill>
                <a:prstClr val="black">
                  <a:tint val="75000"/>
                </a:prstClr>
              </a:solidFill>
            </a:endParaRPr>
          </a:p>
        </p:txBody>
      </p:sp>
    </p:spTree>
    <p:extLst>
      <p:ext uri="{BB962C8B-B14F-4D97-AF65-F5344CB8AC3E}">
        <p14:creationId xmlns:p14="http://schemas.microsoft.com/office/powerpoint/2010/main" val="17602530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fecha"/>
          <p:cNvSpPr>
            <a:spLocks noGrp="1"/>
          </p:cNvSpPr>
          <p:nvPr>
            <p:ph type="dt" sz="half" idx="10"/>
          </p:nvPr>
        </p:nvSpPr>
        <p:spPr/>
        <p:txBody>
          <a:bodyPr/>
          <a:lstStyle/>
          <a:p>
            <a:fld id="{28C97239-2612-4150-AFAB-23D8D0B77A27}" type="datetimeFigureOut">
              <a:rPr lang="es-VE" smtClean="0">
                <a:solidFill>
                  <a:prstClr val="black">
                    <a:tint val="75000"/>
                  </a:prstClr>
                </a:solidFill>
              </a:rPr>
              <a:pPr/>
              <a:t>01/09/2014</a:t>
            </a:fld>
            <a:endParaRPr lang="es-VE">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VE">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695D980A-6335-49E4-A835-D4DEBEF6915B}" type="slidenum">
              <a:rPr lang="es-VE" smtClean="0">
                <a:solidFill>
                  <a:prstClr val="black">
                    <a:tint val="75000"/>
                  </a:prstClr>
                </a:solidFill>
              </a:rPr>
              <a:pPr/>
              <a:t>‹Nº›</a:t>
            </a:fld>
            <a:endParaRPr lang="es-VE">
              <a:solidFill>
                <a:prstClr val="black">
                  <a:tint val="75000"/>
                </a:prstClr>
              </a:solidFill>
            </a:endParaRPr>
          </a:p>
        </p:txBody>
      </p:sp>
    </p:spTree>
    <p:extLst>
      <p:ext uri="{BB962C8B-B14F-4D97-AF65-F5344CB8AC3E}">
        <p14:creationId xmlns:p14="http://schemas.microsoft.com/office/powerpoint/2010/main" val="16650867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8C97239-2612-4150-AFAB-23D8D0B77A27}" type="datetimeFigureOut">
              <a:rPr lang="es-VE" smtClean="0">
                <a:solidFill>
                  <a:prstClr val="black">
                    <a:tint val="75000"/>
                  </a:prstClr>
                </a:solidFill>
              </a:rPr>
              <a:pPr/>
              <a:t>01/09/2014</a:t>
            </a:fld>
            <a:endParaRPr lang="es-VE">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VE">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695D980A-6335-49E4-A835-D4DEBEF6915B}" type="slidenum">
              <a:rPr lang="es-VE" smtClean="0">
                <a:solidFill>
                  <a:prstClr val="black">
                    <a:tint val="75000"/>
                  </a:prstClr>
                </a:solidFill>
              </a:rPr>
              <a:pPr/>
              <a:t>‹Nº›</a:t>
            </a:fld>
            <a:endParaRPr lang="es-VE">
              <a:solidFill>
                <a:prstClr val="black">
                  <a:tint val="75000"/>
                </a:prstClr>
              </a:solidFill>
            </a:endParaRPr>
          </a:p>
        </p:txBody>
      </p:sp>
    </p:spTree>
    <p:extLst>
      <p:ext uri="{BB962C8B-B14F-4D97-AF65-F5344CB8AC3E}">
        <p14:creationId xmlns:p14="http://schemas.microsoft.com/office/powerpoint/2010/main" val="18157251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VE"/>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8C97239-2612-4150-AFAB-23D8D0B77A27}" type="datetimeFigureOut">
              <a:rPr lang="es-VE" smtClean="0">
                <a:solidFill>
                  <a:prstClr val="black">
                    <a:tint val="75000"/>
                  </a:prstClr>
                </a:solidFill>
              </a:rPr>
              <a:pPr/>
              <a:t>01/09/2014</a:t>
            </a:fld>
            <a:endParaRPr lang="es-VE">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VE">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695D980A-6335-49E4-A835-D4DEBEF6915B}" type="slidenum">
              <a:rPr lang="es-VE" smtClean="0">
                <a:solidFill>
                  <a:prstClr val="black">
                    <a:tint val="75000"/>
                  </a:prstClr>
                </a:solidFill>
              </a:rPr>
              <a:pPr/>
              <a:t>‹Nº›</a:t>
            </a:fld>
            <a:endParaRPr lang="es-VE">
              <a:solidFill>
                <a:prstClr val="black">
                  <a:tint val="75000"/>
                </a:prstClr>
              </a:solidFill>
            </a:endParaRPr>
          </a:p>
        </p:txBody>
      </p:sp>
    </p:spTree>
    <p:extLst>
      <p:ext uri="{BB962C8B-B14F-4D97-AF65-F5344CB8AC3E}">
        <p14:creationId xmlns:p14="http://schemas.microsoft.com/office/powerpoint/2010/main" val="470233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E38CEF2C-CE92-4F42-B3B8-F527697347D7}" type="datetimeFigureOut">
              <a:rPr lang="es-VE" smtClean="0">
                <a:solidFill>
                  <a:prstClr val="white">
                    <a:tint val="75000"/>
                  </a:prstClr>
                </a:solidFill>
              </a:rPr>
              <a:pPr/>
              <a:t>01/09/2014</a:t>
            </a:fld>
            <a:endParaRPr lang="es-VE">
              <a:solidFill>
                <a:prstClr val="white">
                  <a:tint val="75000"/>
                </a:prstClr>
              </a:solidFill>
            </a:endParaRPr>
          </a:p>
        </p:txBody>
      </p:sp>
      <p:sp>
        <p:nvSpPr>
          <p:cNvPr id="5" name="4 Marcador de pie de página"/>
          <p:cNvSpPr>
            <a:spLocks noGrp="1"/>
          </p:cNvSpPr>
          <p:nvPr>
            <p:ph type="ftr" sz="quarter" idx="11"/>
          </p:nvPr>
        </p:nvSpPr>
        <p:spPr/>
        <p:txBody>
          <a:bodyPr/>
          <a:lstStyle/>
          <a:p>
            <a:endParaRPr lang="es-VE">
              <a:solidFill>
                <a:prstClr val="white">
                  <a:tint val="75000"/>
                </a:prstClr>
              </a:solidFill>
            </a:endParaRPr>
          </a:p>
        </p:txBody>
      </p:sp>
      <p:sp>
        <p:nvSpPr>
          <p:cNvPr id="6" name="5 Marcador de número de diapositiva"/>
          <p:cNvSpPr>
            <a:spLocks noGrp="1"/>
          </p:cNvSpPr>
          <p:nvPr>
            <p:ph type="sldNum" sz="quarter" idx="12"/>
          </p:nvPr>
        </p:nvSpPr>
        <p:spPr/>
        <p:txBody>
          <a:bodyPr/>
          <a:lstStyle/>
          <a:p>
            <a:fld id="{8D9D3E6B-95DB-4A72-9C63-46FA95689FFD}" type="slidenum">
              <a:rPr lang="es-VE" smtClean="0">
                <a:solidFill>
                  <a:prstClr val="white">
                    <a:tint val="75000"/>
                  </a:prstClr>
                </a:solidFill>
              </a:rPr>
              <a:pPr/>
              <a:t>‹Nº›</a:t>
            </a:fld>
            <a:endParaRPr lang="es-VE">
              <a:solidFill>
                <a:prstClr val="white">
                  <a:tint val="75000"/>
                </a:prstClr>
              </a:solidFill>
            </a:endParaRPr>
          </a:p>
        </p:txBody>
      </p:sp>
    </p:spTree>
    <p:extLst>
      <p:ext uri="{BB962C8B-B14F-4D97-AF65-F5344CB8AC3E}">
        <p14:creationId xmlns:p14="http://schemas.microsoft.com/office/powerpoint/2010/main" val="22583517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VE"/>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VE"/>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8C97239-2612-4150-AFAB-23D8D0B77A27}" type="datetimeFigureOut">
              <a:rPr lang="es-VE" smtClean="0">
                <a:solidFill>
                  <a:prstClr val="black">
                    <a:tint val="75000"/>
                  </a:prstClr>
                </a:solidFill>
              </a:rPr>
              <a:pPr/>
              <a:t>01/09/2014</a:t>
            </a:fld>
            <a:endParaRPr lang="es-VE">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VE">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695D980A-6335-49E4-A835-D4DEBEF6915B}" type="slidenum">
              <a:rPr lang="es-VE" smtClean="0">
                <a:solidFill>
                  <a:prstClr val="black">
                    <a:tint val="75000"/>
                  </a:prstClr>
                </a:solidFill>
              </a:rPr>
              <a:pPr/>
              <a:t>‹Nº›</a:t>
            </a:fld>
            <a:endParaRPr lang="es-VE">
              <a:solidFill>
                <a:prstClr val="black">
                  <a:tint val="75000"/>
                </a:prstClr>
              </a:solidFill>
            </a:endParaRPr>
          </a:p>
        </p:txBody>
      </p:sp>
    </p:spTree>
    <p:extLst>
      <p:ext uri="{BB962C8B-B14F-4D97-AF65-F5344CB8AC3E}">
        <p14:creationId xmlns:p14="http://schemas.microsoft.com/office/powerpoint/2010/main" val="11708965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28C97239-2612-4150-AFAB-23D8D0B77A27}" type="datetimeFigureOut">
              <a:rPr lang="es-VE" smtClean="0">
                <a:solidFill>
                  <a:prstClr val="black">
                    <a:tint val="75000"/>
                  </a:prstClr>
                </a:solidFill>
              </a:rPr>
              <a:pPr/>
              <a:t>01/09/2014</a:t>
            </a:fld>
            <a:endParaRPr lang="es-VE">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VE">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695D980A-6335-49E4-A835-D4DEBEF6915B}" type="slidenum">
              <a:rPr lang="es-VE" smtClean="0">
                <a:solidFill>
                  <a:prstClr val="black">
                    <a:tint val="75000"/>
                  </a:prstClr>
                </a:solidFill>
              </a:rPr>
              <a:pPr/>
              <a:t>‹Nº›</a:t>
            </a:fld>
            <a:endParaRPr lang="es-VE">
              <a:solidFill>
                <a:prstClr val="black">
                  <a:tint val="75000"/>
                </a:prstClr>
              </a:solidFill>
            </a:endParaRPr>
          </a:p>
        </p:txBody>
      </p:sp>
    </p:spTree>
    <p:extLst>
      <p:ext uri="{BB962C8B-B14F-4D97-AF65-F5344CB8AC3E}">
        <p14:creationId xmlns:p14="http://schemas.microsoft.com/office/powerpoint/2010/main" val="25481511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VE"/>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28C97239-2612-4150-AFAB-23D8D0B77A27}" type="datetimeFigureOut">
              <a:rPr lang="es-VE" smtClean="0">
                <a:solidFill>
                  <a:prstClr val="black">
                    <a:tint val="75000"/>
                  </a:prstClr>
                </a:solidFill>
              </a:rPr>
              <a:pPr/>
              <a:t>01/09/2014</a:t>
            </a:fld>
            <a:endParaRPr lang="es-VE">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VE">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695D980A-6335-49E4-A835-D4DEBEF6915B}" type="slidenum">
              <a:rPr lang="es-VE" smtClean="0">
                <a:solidFill>
                  <a:prstClr val="black">
                    <a:tint val="75000"/>
                  </a:prstClr>
                </a:solidFill>
              </a:rPr>
              <a:pPr/>
              <a:t>‹Nº›</a:t>
            </a:fld>
            <a:endParaRPr lang="es-VE">
              <a:solidFill>
                <a:prstClr val="black">
                  <a:tint val="75000"/>
                </a:prstClr>
              </a:solidFill>
            </a:endParaRPr>
          </a:p>
        </p:txBody>
      </p:sp>
    </p:spTree>
    <p:extLst>
      <p:ext uri="{BB962C8B-B14F-4D97-AF65-F5344CB8AC3E}">
        <p14:creationId xmlns:p14="http://schemas.microsoft.com/office/powerpoint/2010/main" val="1943508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E38CEF2C-CE92-4F42-B3B8-F527697347D7}" type="datetimeFigureOut">
              <a:rPr lang="es-VE" smtClean="0">
                <a:solidFill>
                  <a:prstClr val="white">
                    <a:tint val="75000"/>
                  </a:prstClr>
                </a:solidFill>
              </a:rPr>
              <a:pPr/>
              <a:t>01/09/2014</a:t>
            </a:fld>
            <a:endParaRPr lang="es-VE">
              <a:solidFill>
                <a:prstClr val="white">
                  <a:tint val="75000"/>
                </a:prstClr>
              </a:solidFill>
            </a:endParaRPr>
          </a:p>
        </p:txBody>
      </p:sp>
      <p:sp>
        <p:nvSpPr>
          <p:cNvPr id="5" name="4 Marcador de pie de página"/>
          <p:cNvSpPr>
            <a:spLocks noGrp="1"/>
          </p:cNvSpPr>
          <p:nvPr>
            <p:ph type="ftr" sz="quarter" idx="11"/>
          </p:nvPr>
        </p:nvSpPr>
        <p:spPr/>
        <p:txBody>
          <a:bodyPr/>
          <a:lstStyle/>
          <a:p>
            <a:endParaRPr lang="es-VE">
              <a:solidFill>
                <a:prstClr val="white">
                  <a:tint val="75000"/>
                </a:prstClr>
              </a:solidFill>
            </a:endParaRPr>
          </a:p>
        </p:txBody>
      </p:sp>
      <p:sp>
        <p:nvSpPr>
          <p:cNvPr id="6" name="5 Marcador de número de diapositiva"/>
          <p:cNvSpPr>
            <a:spLocks noGrp="1"/>
          </p:cNvSpPr>
          <p:nvPr>
            <p:ph type="sldNum" sz="quarter" idx="12"/>
          </p:nvPr>
        </p:nvSpPr>
        <p:spPr/>
        <p:txBody>
          <a:bodyPr/>
          <a:lstStyle/>
          <a:p>
            <a:fld id="{8D9D3E6B-95DB-4A72-9C63-46FA95689FFD}" type="slidenum">
              <a:rPr lang="es-VE" smtClean="0">
                <a:solidFill>
                  <a:prstClr val="white">
                    <a:tint val="75000"/>
                  </a:prstClr>
                </a:solidFill>
              </a:rPr>
              <a:pPr/>
              <a:t>‹Nº›</a:t>
            </a:fld>
            <a:endParaRPr lang="es-VE">
              <a:solidFill>
                <a:prstClr val="white">
                  <a:tint val="75000"/>
                </a:prstClr>
              </a:solidFill>
            </a:endParaRPr>
          </a:p>
        </p:txBody>
      </p:sp>
    </p:spTree>
    <p:extLst>
      <p:ext uri="{BB962C8B-B14F-4D97-AF65-F5344CB8AC3E}">
        <p14:creationId xmlns:p14="http://schemas.microsoft.com/office/powerpoint/2010/main" val="1843051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5" name="4 Marcador de fecha"/>
          <p:cNvSpPr>
            <a:spLocks noGrp="1"/>
          </p:cNvSpPr>
          <p:nvPr>
            <p:ph type="dt" sz="half" idx="10"/>
          </p:nvPr>
        </p:nvSpPr>
        <p:spPr/>
        <p:txBody>
          <a:bodyPr/>
          <a:lstStyle/>
          <a:p>
            <a:fld id="{E38CEF2C-CE92-4F42-B3B8-F527697347D7}" type="datetimeFigureOut">
              <a:rPr lang="es-VE" smtClean="0">
                <a:solidFill>
                  <a:prstClr val="white">
                    <a:tint val="75000"/>
                  </a:prstClr>
                </a:solidFill>
              </a:rPr>
              <a:pPr/>
              <a:t>01/09/2014</a:t>
            </a:fld>
            <a:endParaRPr lang="es-VE">
              <a:solidFill>
                <a:prstClr val="white">
                  <a:tint val="75000"/>
                </a:prstClr>
              </a:solidFill>
            </a:endParaRPr>
          </a:p>
        </p:txBody>
      </p:sp>
      <p:sp>
        <p:nvSpPr>
          <p:cNvPr id="6" name="5 Marcador de pie de página"/>
          <p:cNvSpPr>
            <a:spLocks noGrp="1"/>
          </p:cNvSpPr>
          <p:nvPr>
            <p:ph type="ftr" sz="quarter" idx="11"/>
          </p:nvPr>
        </p:nvSpPr>
        <p:spPr/>
        <p:txBody>
          <a:bodyPr/>
          <a:lstStyle/>
          <a:p>
            <a:endParaRPr lang="es-VE">
              <a:solidFill>
                <a:prstClr val="white">
                  <a:tint val="75000"/>
                </a:prstClr>
              </a:solidFill>
            </a:endParaRPr>
          </a:p>
        </p:txBody>
      </p:sp>
      <p:sp>
        <p:nvSpPr>
          <p:cNvPr id="7" name="6 Marcador de número de diapositiva"/>
          <p:cNvSpPr>
            <a:spLocks noGrp="1"/>
          </p:cNvSpPr>
          <p:nvPr>
            <p:ph type="sldNum" sz="quarter" idx="12"/>
          </p:nvPr>
        </p:nvSpPr>
        <p:spPr/>
        <p:txBody>
          <a:bodyPr/>
          <a:lstStyle/>
          <a:p>
            <a:fld id="{8D9D3E6B-95DB-4A72-9C63-46FA95689FFD}" type="slidenum">
              <a:rPr lang="es-VE" smtClean="0">
                <a:solidFill>
                  <a:prstClr val="white">
                    <a:tint val="75000"/>
                  </a:prstClr>
                </a:solidFill>
              </a:rPr>
              <a:pPr/>
              <a:t>‹Nº›</a:t>
            </a:fld>
            <a:endParaRPr lang="es-VE">
              <a:solidFill>
                <a:prstClr val="white">
                  <a:tint val="75000"/>
                </a:prstClr>
              </a:solidFill>
            </a:endParaRPr>
          </a:p>
        </p:txBody>
      </p:sp>
    </p:spTree>
    <p:extLst>
      <p:ext uri="{BB962C8B-B14F-4D97-AF65-F5344CB8AC3E}">
        <p14:creationId xmlns:p14="http://schemas.microsoft.com/office/powerpoint/2010/main" val="1526085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7" name="6 Marcador de fecha"/>
          <p:cNvSpPr>
            <a:spLocks noGrp="1"/>
          </p:cNvSpPr>
          <p:nvPr>
            <p:ph type="dt" sz="half" idx="10"/>
          </p:nvPr>
        </p:nvSpPr>
        <p:spPr/>
        <p:txBody>
          <a:bodyPr/>
          <a:lstStyle/>
          <a:p>
            <a:fld id="{E38CEF2C-CE92-4F42-B3B8-F527697347D7}" type="datetimeFigureOut">
              <a:rPr lang="es-VE" smtClean="0">
                <a:solidFill>
                  <a:prstClr val="white">
                    <a:tint val="75000"/>
                  </a:prstClr>
                </a:solidFill>
              </a:rPr>
              <a:pPr/>
              <a:t>01/09/2014</a:t>
            </a:fld>
            <a:endParaRPr lang="es-VE">
              <a:solidFill>
                <a:prstClr val="white">
                  <a:tint val="75000"/>
                </a:prstClr>
              </a:solidFill>
            </a:endParaRPr>
          </a:p>
        </p:txBody>
      </p:sp>
      <p:sp>
        <p:nvSpPr>
          <p:cNvPr id="8" name="7 Marcador de pie de página"/>
          <p:cNvSpPr>
            <a:spLocks noGrp="1"/>
          </p:cNvSpPr>
          <p:nvPr>
            <p:ph type="ftr" sz="quarter" idx="11"/>
          </p:nvPr>
        </p:nvSpPr>
        <p:spPr/>
        <p:txBody>
          <a:bodyPr/>
          <a:lstStyle/>
          <a:p>
            <a:endParaRPr lang="es-VE">
              <a:solidFill>
                <a:prstClr val="white">
                  <a:tint val="75000"/>
                </a:prstClr>
              </a:solidFill>
            </a:endParaRPr>
          </a:p>
        </p:txBody>
      </p:sp>
      <p:sp>
        <p:nvSpPr>
          <p:cNvPr id="9" name="8 Marcador de número de diapositiva"/>
          <p:cNvSpPr>
            <a:spLocks noGrp="1"/>
          </p:cNvSpPr>
          <p:nvPr>
            <p:ph type="sldNum" sz="quarter" idx="12"/>
          </p:nvPr>
        </p:nvSpPr>
        <p:spPr/>
        <p:txBody>
          <a:bodyPr/>
          <a:lstStyle/>
          <a:p>
            <a:fld id="{8D9D3E6B-95DB-4A72-9C63-46FA95689FFD}" type="slidenum">
              <a:rPr lang="es-VE" smtClean="0">
                <a:solidFill>
                  <a:prstClr val="white">
                    <a:tint val="75000"/>
                  </a:prstClr>
                </a:solidFill>
              </a:rPr>
              <a:pPr/>
              <a:t>‹Nº›</a:t>
            </a:fld>
            <a:endParaRPr lang="es-VE">
              <a:solidFill>
                <a:prstClr val="white">
                  <a:tint val="75000"/>
                </a:prstClr>
              </a:solidFill>
            </a:endParaRPr>
          </a:p>
        </p:txBody>
      </p:sp>
    </p:spTree>
    <p:extLst>
      <p:ext uri="{BB962C8B-B14F-4D97-AF65-F5344CB8AC3E}">
        <p14:creationId xmlns:p14="http://schemas.microsoft.com/office/powerpoint/2010/main" val="614517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fecha"/>
          <p:cNvSpPr>
            <a:spLocks noGrp="1"/>
          </p:cNvSpPr>
          <p:nvPr>
            <p:ph type="dt" sz="half" idx="10"/>
          </p:nvPr>
        </p:nvSpPr>
        <p:spPr/>
        <p:txBody>
          <a:bodyPr/>
          <a:lstStyle/>
          <a:p>
            <a:fld id="{E38CEF2C-CE92-4F42-B3B8-F527697347D7}" type="datetimeFigureOut">
              <a:rPr lang="es-VE" smtClean="0">
                <a:solidFill>
                  <a:prstClr val="white">
                    <a:tint val="75000"/>
                  </a:prstClr>
                </a:solidFill>
              </a:rPr>
              <a:pPr/>
              <a:t>01/09/2014</a:t>
            </a:fld>
            <a:endParaRPr lang="es-VE">
              <a:solidFill>
                <a:prstClr val="white">
                  <a:tint val="75000"/>
                </a:prstClr>
              </a:solidFill>
            </a:endParaRPr>
          </a:p>
        </p:txBody>
      </p:sp>
      <p:sp>
        <p:nvSpPr>
          <p:cNvPr id="4" name="3 Marcador de pie de página"/>
          <p:cNvSpPr>
            <a:spLocks noGrp="1"/>
          </p:cNvSpPr>
          <p:nvPr>
            <p:ph type="ftr" sz="quarter" idx="11"/>
          </p:nvPr>
        </p:nvSpPr>
        <p:spPr/>
        <p:txBody>
          <a:bodyPr/>
          <a:lstStyle/>
          <a:p>
            <a:endParaRPr lang="es-VE">
              <a:solidFill>
                <a:prstClr val="white">
                  <a:tint val="75000"/>
                </a:prstClr>
              </a:solidFill>
            </a:endParaRPr>
          </a:p>
        </p:txBody>
      </p:sp>
      <p:sp>
        <p:nvSpPr>
          <p:cNvPr id="5" name="4 Marcador de número de diapositiva"/>
          <p:cNvSpPr>
            <a:spLocks noGrp="1"/>
          </p:cNvSpPr>
          <p:nvPr>
            <p:ph type="sldNum" sz="quarter" idx="12"/>
          </p:nvPr>
        </p:nvSpPr>
        <p:spPr/>
        <p:txBody>
          <a:bodyPr/>
          <a:lstStyle/>
          <a:p>
            <a:fld id="{8D9D3E6B-95DB-4A72-9C63-46FA95689FFD}" type="slidenum">
              <a:rPr lang="es-VE" smtClean="0">
                <a:solidFill>
                  <a:prstClr val="white">
                    <a:tint val="75000"/>
                  </a:prstClr>
                </a:solidFill>
              </a:rPr>
              <a:pPr/>
              <a:t>‹Nº›</a:t>
            </a:fld>
            <a:endParaRPr lang="es-VE">
              <a:solidFill>
                <a:prstClr val="white">
                  <a:tint val="75000"/>
                </a:prstClr>
              </a:solidFill>
            </a:endParaRPr>
          </a:p>
        </p:txBody>
      </p:sp>
    </p:spTree>
    <p:extLst>
      <p:ext uri="{BB962C8B-B14F-4D97-AF65-F5344CB8AC3E}">
        <p14:creationId xmlns:p14="http://schemas.microsoft.com/office/powerpoint/2010/main" val="1108503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38CEF2C-CE92-4F42-B3B8-F527697347D7}" type="datetimeFigureOut">
              <a:rPr lang="es-VE" smtClean="0">
                <a:solidFill>
                  <a:prstClr val="white">
                    <a:tint val="75000"/>
                  </a:prstClr>
                </a:solidFill>
              </a:rPr>
              <a:pPr/>
              <a:t>01/09/2014</a:t>
            </a:fld>
            <a:endParaRPr lang="es-VE">
              <a:solidFill>
                <a:prstClr val="white">
                  <a:tint val="75000"/>
                </a:prstClr>
              </a:solidFill>
            </a:endParaRPr>
          </a:p>
        </p:txBody>
      </p:sp>
      <p:sp>
        <p:nvSpPr>
          <p:cNvPr id="3" name="2 Marcador de pie de página"/>
          <p:cNvSpPr>
            <a:spLocks noGrp="1"/>
          </p:cNvSpPr>
          <p:nvPr>
            <p:ph type="ftr" sz="quarter" idx="11"/>
          </p:nvPr>
        </p:nvSpPr>
        <p:spPr/>
        <p:txBody>
          <a:bodyPr/>
          <a:lstStyle/>
          <a:p>
            <a:endParaRPr lang="es-VE">
              <a:solidFill>
                <a:prstClr val="white">
                  <a:tint val="75000"/>
                </a:prstClr>
              </a:solidFill>
            </a:endParaRPr>
          </a:p>
        </p:txBody>
      </p:sp>
      <p:sp>
        <p:nvSpPr>
          <p:cNvPr id="4" name="3 Marcador de número de diapositiva"/>
          <p:cNvSpPr>
            <a:spLocks noGrp="1"/>
          </p:cNvSpPr>
          <p:nvPr>
            <p:ph type="sldNum" sz="quarter" idx="12"/>
          </p:nvPr>
        </p:nvSpPr>
        <p:spPr/>
        <p:txBody>
          <a:bodyPr/>
          <a:lstStyle/>
          <a:p>
            <a:fld id="{8D9D3E6B-95DB-4A72-9C63-46FA95689FFD}" type="slidenum">
              <a:rPr lang="es-VE" smtClean="0">
                <a:solidFill>
                  <a:prstClr val="white">
                    <a:tint val="75000"/>
                  </a:prstClr>
                </a:solidFill>
              </a:rPr>
              <a:pPr/>
              <a:t>‹Nº›</a:t>
            </a:fld>
            <a:endParaRPr lang="es-VE">
              <a:solidFill>
                <a:prstClr val="white">
                  <a:tint val="75000"/>
                </a:prstClr>
              </a:solidFill>
            </a:endParaRPr>
          </a:p>
        </p:txBody>
      </p:sp>
    </p:spTree>
    <p:extLst>
      <p:ext uri="{BB962C8B-B14F-4D97-AF65-F5344CB8AC3E}">
        <p14:creationId xmlns:p14="http://schemas.microsoft.com/office/powerpoint/2010/main" val="1553195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VE"/>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38CEF2C-CE92-4F42-B3B8-F527697347D7}" type="datetimeFigureOut">
              <a:rPr lang="es-VE" smtClean="0">
                <a:solidFill>
                  <a:prstClr val="white">
                    <a:tint val="75000"/>
                  </a:prstClr>
                </a:solidFill>
              </a:rPr>
              <a:pPr/>
              <a:t>01/09/2014</a:t>
            </a:fld>
            <a:endParaRPr lang="es-VE">
              <a:solidFill>
                <a:prstClr val="white">
                  <a:tint val="75000"/>
                </a:prstClr>
              </a:solidFill>
            </a:endParaRPr>
          </a:p>
        </p:txBody>
      </p:sp>
      <p:sp>
        <p:nvSpPr>
          <p:cNvPr id="6" name="5 Marcador de pie de página"/>
          <p:cNvSpPr>
            <a:spLocks noGrp="1"/>
          </p:cNvSpPr>
          <p:nvPr>
            <p:ph type="ftr" sz="quarter" idx="11"/>
          </p:nvPr>
        </p:nvSpPr>
        <p:spPr/>
        <p:txBody>
          <a:bodyPr/>
          <a:lstStyle/>
          <a:p>
            <a:endParaRPr lang="es-VE">
              <a:solidFill>
                <a:prstClr val="white">
                  <a:tint val="75000"/>
                </a:prstClr>
              </a:solidFill>
            </a:endParaRPr>
          </a:p>
        </p:txBody>
      </p:sp>
      <p:sp>
        <p:nvSpPr>
          <p:cNvPr id="7" name="6 Marcador de número de diapositiva"/>
          <p:cNvSpPr>
            <a:spLocks noGrp="1"/>
          </p:cNvSpPr>
          <p:nvPr>
            <p:ph type="sldNum" sz="quarter" idx="12"/>
          </p:nvPr>
        </p:nvSpPr>
        <p:spPr/>
        <p:txBody>
          <a:bodyPr/>
          <a:lstStyle/>
          <a:p>
            <a:fld id="{8D9D3E6B-95DB-4A72-9C63-46FA95689FFD}" type="slidenum">
              <a:rPr lang="es-VE" smtClean="0">
                <a:solidFill>
                  <a:prstClr val="white">
                    <a:tint val="75000"/>
                  </a:prstClr>
                </a:solidFill>
              </a:rPr>
              <a:pPr/>
              <a:t>‹Nº›</a:t>
            </a:fld>
            <a:endParaRPr lang="es-VE">
              <a:solidFill>
                <a:prstClr val="white">
                  <a:tint val="75000"/>
                </a:prstClr>
              </a:solidFill>
            </a:endParaRPr>
          </a:p>
        </p:txBody>
      </p:sp>
    </p:spTree>
    <p:extLst>
      <p:ext uri="{BB962C8B-B14F-4D97-AF65-F5344CB8AC3E}">
        <p14:creationId xmlns:p14="http://schemas.microsoft.com/office/powerpoint/2010/main" val="1317500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VE"/>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VE"/>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38CEF2C-CE92-4F42-B3B8-F527697347D7}" type="datetimeFigureOut">
              <a:rPr lang="es-VE" smtClean="0">
                <a:solidFill>
                  <a:prstClr val="white">
                    <a:tint val="75000"/>
                  </a:prstClr>
                </a:solidFill>
              </a:rPr>
              <a:pPr/>
              <a:t>01/09/2014</a:t>
            </a:fld>
            <a:endParaRPr lang="es-VE">
              <a:solidFill>
                <a:prstClr val="white">
                  <a:tint val="75000"/>
                </a:prstClr>
              </a:solidFill>
            </a:endParaRPr>
          </a:p>
        </p:txBody>
      </p:sp>
      <p:sp>
        <p:nvSpPr>
          <p:cNvPr id="6" name="5 Marcador de pie de página"/>
          <p:cNvSpPr>
            <a:spLocks noGrp="1"/>
          </p:cNvSpPr>
          <p:nvPr>
            <p:ph type="ftr" sz="quarter" idx="11"/>
          </p:nvPr>
        </p:nvSpPr>
        <p:spPr/>
        <p:txBody>
          <a:bodyPr/>
          <a:lstStyle/>
          <a:p>
            <a:endParaRPr lang="es-VE">
              <a:solidFill>
                <a:prstClr val="white">
                  <a:tint val="75000"/>
                </a:prstClr>
              </a:solidFill>
            </a:endParaRPr>
          </a:p>
        </p:txBody>
      </p:sp>
      <p:sp>
        <p:nvSpPr>
          <p:cNvPr id="7" name="6 Marcador de número de diapositiva"/>
          <p:cNvSpPr>
            <a:spLocks noGrp="1"/>
          </p:cNvSpPr>
          <p:nvPr>
            <p:ph type="sldNum" sz="quarter" idx="12"/>
          </p:nvPr>
        </p:nvSpPr>
        <p:spPr/>
        <p:txBody>
          <a:bodyPr/>
          <a:lstStyle/>
          <a:p>
            <a:fld id="{8D9D3E6B-95DB-4A72-9C63-46FA95689FFD}" type="slidenum">
              <a:rPr lang="es-VE" smtClean="0">
                <a:solidFill>
                  <a:prstClr val="white">
                    <a:tint val="75000"/>
                  </a:prstClr>
                </a:solidFill>
              </a:rPr>
              <a:pPr/>
              <a:t>‹Nº›</a:t>
            </a:fld>
            <a:endParaRPr lang="es-VE">
              <a:solidFill>
                <a:prstClr val="white">
                  <a:tint val="75000"/>
                </a:prstClr>
              </a:solidFill>
            </a:endParaRPr>
          </a:p>
        </p:txBody>
      </p:sp>
    </p:spTree>
    <p:extLst>
      <p:ext uri="{BB962C8B-B14F-4D97-AF65-F5344CB8AC3E}">
        <p14:creationId xmlns:p14="http://schemas.microsoft.com/office/powerpoint/2010/main" val="1279686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8CEF2C-CE92-4F42-B3B8-F527697347D7}" type="datetimeFigureOut">
              <a:rPr lang="es-VE" smtClean="0">
                <a:solidFill>
                  <a:prstClr val="white">
                    <a:tint val="75000"/>
                  </a:prstClr>
                </a:solidFill>
              </a:rPr>
              <a:pPr/>
              <a:t>01/09/2014</a:t>
            </a:fld>
            <a:endParaRPr lang="es-VE">
              <a:solidFill>
                <a:prstClr val="white">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VE">
              <a:solidFill>
                <a:prstClr val="white">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9D3E6B-95DB-4A72-9C63-46FA95689FFD}" type="slidenum">
              <a:rPr lang="es-VE" smtClean="0">
                <a:solidFill>
                  <a:prstClr val="white">
                    <a:tint val="75000"/>
                  </a:prstClr>
                </a:solidFill>
              </a:rPr>
              <a:pPr/>
              <a:t>‹Nº›</a:t>
            </a:fld>
            <a:endParaRPr lang="es-VE">
              <a:solidFill>
                <a:prstClr val="white">
                  <a:tint val="75000"/>
                </a:prstClr>
              </a:solidFill>
            </a:endParaRPr>
          </a:p>
        </p:txBody>
      </p:sp>
    </p:spTree>
    <p:extLst>
      <p:ext uri="{BB962C8B-B14F-4D97-AF65-F5344CB8AC3E}">
        <p14:creationId xmlns:p14="http://schemas.microsoft.com/office/powerpoint/2010/main" val="425394399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C97239-2612-4150-AFAB-23D8D0B77A27}" type="datetimeFigureOut">
              <a:rPr lang="es-VE" smtClean="0">
                <a:solidFill>
                  <a:prstClr val="black">
                    <a:tint val="75000"/>
                  </a:prstClr>
                </a:solidFill>
              </a:rPr>
              <a:pPr/>
              <a:t>01/09/2014</a:t>
            </a:fld>
            <a:endParaRPr lang="es-VE">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VE">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5D980A-6335-49E4-A835-D4DEBEF6915B}" type="slidenum">
              <a:rPr lang="es-VE" smtClean="0">
                <a:solidFill>
                  <a:prstClr val="black">
                    <a:tint val="75000"/>
                  </a:prstClr>
                </a:solidFill>
              </a:rPr>
              <a:pPr/>
              <a:t>‹Nº›</a:t>
            </a:fld>
            <a:endParaRPr lang="es-VE">
              <a:solidFill>
                <a:prstClr val="black">
                  <a:tint val="75000"/>
                </a:prstClr>
              </a:solidFill>
            </a:endParaRPr>
          </a:p>
        </p:txBody>
      </p:sp>
    </p:spTree>
    <p:extLst>
      <p:ext uri="{BB962C8B-B14F-4D97-AF65-F5344CB8AC3E}">
        <p14:creationId xmlns:p14="http://schemas.microsoft.com/office/powerpoint/2010/main" val="112503995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ice.unizar.es/gidocuz/calidad/images/4_3_3_1.gif" TargetMode="External"/><Relationship Id="rId1" Type="http://schemas.openxmlformats.org/officeDocument/2006/relationships/slideLayout" Target="../slideLayouts/slideLayout7.xml"/><Relationship Id="rId4" Type="http://schemas.openxmlformats.org/officeDocument/2006/relationships/image" Target="../media/image2.wmf"/></Relationships>
</file>

<file path=ppt/slides/_rels/slide11.xml.rels><?xml version="1.0" encoding="UTF-8" standalone="yes"?>
<Relationships xmlns="http://schemas.openxmlformats.org/package/2006/relationships"><Relationship Id="rId3" Type="http://schemas.openxmlformats.org/officeDocument/2006/relationships/hyperlink" Target="../Gui&#243;n%20de%20entrevista.pdf" TargetMode="External"/><Relationship Id="rId2" Type="http://schemas.openxmlformats.org/officeDocument/2006/relationships/image" Target="../media/image9.jpeg"/><Relationship Id="rId1" Type="http://schemas.openxmlformats.org/officeDocument/2006/relationships/slideLayout" Target="../slideLayouts/slideLayout7.xml"/><Relationship Id="rId4" Type="http://schemas.openxmlformats.org/officeDocument/2006/relationships/image" Target="../media/image2.wmf"/></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ve/imgres?imgurl=http://alvaroofspain.files.wordpress.com/2009/04/5sentidos.jpg&amp;imgrefurl=http://alvaroofspain.wordpress.com/2009/04/05/&amp;usg=__qtdeKBZZEvQh5jwfTfFeH6T-AVQ=&amp;h=320&amp;w=256&amp;sz=17&amp;hl=es&amp;start=1&amp;itbs=1&amp;tbnid=-xXtlskamohEEM:&amp;tbnh=118&amp;tbnw=94&amp;prev=/images?q=sentidos&amp;hl=es&amp;gbv=2&amp;tbs=isch:1" TargetMode="External"/><Relationship Id="rId1" Type="http://schemas.openxmlformats.org/officeDocument/2006/relationships/slideLayout" Target="../slideLayouts/slideLayout7.xml"/><Relationship Id="rId4" Type="http://schemas.openxmlformats.org/officeDocument/2006/relationships/image" Target="../media/image2.wmf"/></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rena.edu.ve/cuartaEtapa/metodologia/Imagenes/T11img5.jpg" TargetMode="External"/><Relationship Id="rId1" Type="http://schemas.openxmlformats.org/officeDocument/2006/relationships/slideLayout" Target="../slideLayouts/slideLayout7.x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rena.edu.ve/cuartaEtapa/metodologia/Imagenes/T11img5.jpg" TargetMode="External"/><Relationship Id="rId1" Type="http://schemas.openxmlformats.org/officeDocument/2006/relationships/slideLayout" Target="../slideLayouts/slideLayout7.x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blog.opositor.com/wp-content/uploads/2008/06/entrevista.jpg" TargetMode="External"/><Relationship Id="rId1" Type="http://schemas.openxmlformats.org/officeDocument/2006/relationships/slideLayout" Target="../slideLayouts/slideLayout7.xml"/><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blog.opositor.com/wp-content/uploads/2008/06/entrevista.jpg" TargetMode="External"/><Relationship Id="rId1" Type="http://schemas.openxmlformats.org/officeDocument/2006/relationships/slideLayout" Target="../slideLayouts/slideLayout7.xml"/><Relationship Id="rId4" Type="http://schemas.openxmlformats.org/officeDocument/2006/relationships/image" Target="../media/image2.wmf"/></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212331" y="1844824"/>
            <a:ext cx="8716416" cy="4824536"/>
          </a:xfrm>
          <a:prstGeom prst="rect">
            <a:avLst/>
          </a:prstGeom>
          <a:solidFill>
            <a:srgbClr val="B2C4A4"/>
          </a:solidFill>
          <a:ln>
            <a:solidFill>
              <a:srgbClr val="94734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solidFill>
                <a:prstClr val="white"/>
              </a:solidFill>
            </a:endParaRPr>
          </a:p>
        </p:txBody>
      </p:sp>
      <p:sp>
        <p:nvSpPr>
          <p:cNvPr id="10" name="9 Rectángulo"/>
          <p:cNvSpPr/>
          <p:nvPr/>
        </p:nvSpPr>
        <p:spPr>
          <a:xfrm>
            <a:off x="-35380" y="3426095"/>
            <a:ext cx="4974584" cy="156966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s-ES" sz="3200" b="1" spc="50" dirty="0" smtClean="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rPr>
              <a:t>Técnicas e instrumentos para la Recolección </a:t>
            </a:r>
          </a:p>
          <a:p>
            <a:pPr algn="ctr"/>
            <a:r>
              <a:rPr lang="es-ES" sz="3200" b="1" spc="50" dirty="0" smtClean="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rPr>
              <a:t>de Información</a:t>
            </a:r>
            <a:endParaRPr lang="es-ES" sz="3200"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endParaRPr>
          </a:p>
        </p:txBody>
      </p:sp>
      <p:pic>
        <p:nvPicPr>
          <p:cNvPr id="2" name="Picture 2" descr="http://3.bp.blogspot.com/_N2Auh4myETI/SgQ_V8J1k4I/AAAAAAAAALY/1TsszTN4lb8/s320/social%5B1%5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8024" y="2204864"/>
            <a:ext cx="3865612" cy="386561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388" y="188913"/>
            <a:ext cx="2857500" cy="833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53870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B2C4A4"/>
        </a:solidFill>
        <a:effectLst/>
      </p:bgPr>
    </p:bg>
    <p:spTree>
      <p:nvGrpSpPr>
        <p:cNvPr id="1" name=""/>
        <p:cNvGrpSpPr/>
        <p:nvPr/>
      </p:nvGrpSpPr>
      <p:grpSpPr>
        <a:xfrm>
          <a:off x="0" y="0"/>
          <a:ext cx="0" cy="0"/>
          <a:chOff x="0" y="0"/>
          <a:chExt cx="0" cy="0"/>
        </a:xfrm>
      </p:grpSpPr>
      <p:sp>
        <p:nvSpPr>
          <p:cNvPr id="2" name="1 Rectángulo"/>
          <p:cNvSpPr/>
          <p:nvPr/>
        </p:nvSpPr>
        <p:spPr>
          <a:xfrm>
            <a:off x="0" y="0"/>
            <a:ext cx="9144000" cy="76470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sz="2000">
              <a:solidFill>
                <a:prstClr val="white"/>
              </a:solidFill>
              <a:latin typeface="Tahoma" pitchFamily="34" charset="0"/>
              <a:ea typeface="Tahoma" pitchFamily="34" charset="0"/>
              <a:cs typeface="Tahoma" pitchFamily="34" charset="0"/>
            </a:endParaRPr>
          </a:p>
        </p:txBody>
      </p:sp>
      <p:sp>
        <p:nvSpPr>
          <p:cNvPr id="4" name="3 Rectángulo"/>
          <p:cNvSpPr/>
          <p:nvPr/>
        </p:nvSpPr>
        <p:spPr>
          <a:xfrm>
            <a:off x="-180528" y="116632"/>
            <a:ext cx="7632848" cy="461665"/>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s-ES" sz="2400"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Instrumentos de recolección de información</a:t>
            </a:r>
          </a:p>
        </p:txBody>
      </p:sp>
      <p:sp>
        <p:nvSpPr>
          <p:cNvPr id="11" name="AutoShape 35"/>
          <p:cNvSpPr>
            <a:spLocks noChangeArrowheads="1"/>
          </p:cNvSpPr>
          <p:nvPr/>
        </p:nvSpPr>
        <p:spPr bwMode="auto">
          <a:xfrm>
            <a:off x="3110253" y="862063"/>
            <a:ext cx="2928958" cy="597456"/>
          </a:xfrm>
          <a:prstGeom prst="downArrowCallout">
            <a:avLst>
              <a:gd name="adj1" fmla="val 67857"/>
              <a:gd name="adj2" fmla="val 67857"/>
              <a:gd name="adj3" fmla="val 16667"/>
              <a:gd name="adj4" fmla="val 66667"/>
            </a:avLst>
          </a:prstGeom>
          <a:solidFill>
            <a:schemeClr val="accent2"/>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spAutoFit/>
          </a:bodyPr>
          <a:lstStyle/>
          <a:p>
            <a:pPr algn="ctr">
              <a:defRPr/>
            </a:pPr>
            <a:r>
              <a:rPr lang="es-ES" sz="2000" b="1" dirty="0">
                <a:solidFill>
                  <a:prstClr val="white"/>
                </a:solidFill>
                <a:latin typeface="Tahoma" pitchFamily="34" charset="0"/>
                <a:ea typeface="Tahoma" pitchFamily="34" charset="0"/>
                <a:cs typeface="Tahoma" pitchFamily="34" charset="0"/>
              </a:rPr>
              <a:t>EL CUESTIONARIO</a:t>
            </a:r>
          </a:p>
        </p:txBody>
      </p:sp>
      <p:sp>
        <p:nvSpPr>
          <p:cNvPr id="16" name="6 CuadroTexto"/>
          <p:cNvSpPr txBox="1">
            <a:spLocks noChangeArrowheads="1"/>
          </p:cNvSpPr>
          <p:nvPr/>
        </p:nvSpPr>
        <p:spPr bwMode="auto">
          <a:xfrm>
            <a:off x="268816" y="1835527"/>
            <a:ext cx="8611833" cy="4185761"/>
          </a:xfrm>
          <a:prstGeom prst="rect">
            <a:avLst/>
          </a:prstGeom>
          <a:solidFill>
            <a:srgbClr val="FDFFB9"/>
          </a:solidFill>
          <a:ln w="9525">
            <a:noFill/>
            <a:miter lim="800000"/>
            <a:headEnd/>
            <a:tailEnd/>
          </a:ln>
          <a:effectLst>
            <a:glow rad="228600">
              <a:schemeClr val="accent6">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algn="just">
              <a:defRPr/>
            </a:pPr>
            <a:r>
              <a:rPr lang="es-ES" sz="1900" dirty="0">
                <a:solidFill>
                  <a:prstClr val="black"/>
                </a:solidFill>
                <a:latin typeface="Tahoma" pitchFamily="34" charset="0"/>
                <a:ea typeface="Tahoma" pitchFamily="34" charset="0"/>
                <a:cs typeface="Tahoma" pitchFamily="34" charset="0"/>
              </a:rPr>
              <a:t>Es un formulario impreso, destinado a obtener repuestas sobre el problema en estudio y que el investido o consultado llena por si mismo.  El cuestionario puede aplicarse a grupos o individuos estando presente el investigador o el responsable del recoger la información, o puede enviarse por correo a los destinatarios seleccionados en la muestra</a:t>
            </a:r>
            <a:r>
              <a:rPr lang="es-ES" sz="1900" dirty="0">
                <a:solidFill>
                  <a:prstClr val="black"/>
                </a:solidFill>
              </a:rPr>
              <a:t>.</a:t>
            </a:r>
          </a:p>
          <a:p>
            <a:pPr algn="just">
              <a:defRPr/>
            </a:pPr>
            <a:endParaRPr lang="es-ES" sz="1900" dirty="0">
              <a:solidFill>
                <a:prstClr val="black"/>
              </a:solidFill>
              <a:latin typeface="Tahoma" pitchFamily="34" charset="0"/>
              <a:ea typeface="Tahoma" pitchFamily="34" charset="0"/>
              <a:cs typeface="Tahoma" pitchFamily="34" charset="0"/>
            </a:endParaRPr>
          </a:p>
          <a:p>
            <a:pPr algn="just">
              <a:buFont typeface="Arial" pitchFamily="34" charset="0"/>
              <a:buChar char="•"/>
              <a:defRPr/>
            </a:pPr>
            <a:r>
              <a:rPr lang="es-ES" sz="1900" dirty="0">
                <a:solidFill>
                  <a:prstClr val="black"/>
                </a:solidFill>
                <a:latin typeface="Tahoma" pitchFamily="34" charset="0"/>
                <a:ea typeface="Tahoma" pitchFamily="34" charset="0"/>
                <a:cs typeface="Tahoma" pitchFamily="34" charset="0"/>
              </a:rPr>
              <a:t>Diferentes técnicas de recopilación de datos se apoyan en la utilización de cuestionarios para cumplir su objetivo. </a:t>
            </a:r>
          </a:p>
          <a:p>
            <a:pPr>
              <a:defRPr/>
            </a:pPr>
            <a:endParaRPr lang="es-ES" sz="1900" dirty="0">
              <a:solidFill>
                <a:prstClr val="black"/>
              </a:solidFill>
              <a:latin typeface="Tahoma" pitchFamily="34" charset="0"/>
              <a:ea typeface="Tahoma" pitchFamily="34" charset="0"/>
              <a:cs typeface="Tahoma" pitchFamily="34" charset="0"/>
            </a:endParaRPr>
          </a:p>
          <a:p>
            <a:pPr algn="just">
              <a:buFont typeface="Arial" pitchFamily="34" charset="0"/>
              <a:buChar char="•"/>
              <a:defRPr/>
            </a:pPr>
            <a:r>
              <a:rPr lang="es-ES" sz="1900" dirty="0">
                <a:solidFill>
                  <a:prstClr val="black"/>
                </a:solidFill>
                <a:latin typeface="Tahoma" pitchFamily="34" charset="0"/>
                <a:ea typeface="Tahoma" pitchFamily="34" charset="0"/>
                <a:cs typeface="Tahoma" pitchFamily="34" charset="0"/>
              </a:rPr>
              <a:t>Un cuestionario es por definición un instrumento rigurosamente estandarizado, que traduce y operacionaliza problemas de investigación. </a:t>
            </a:r>
          </a:p>
          <a:p>
            <a:pPr>
              <a:defRPr/>
            </a:pPr>
            <a:endParaRPr lang="es-ES" sz="1900" dirty="0">
              <a:solidFill>
                <a:prstClr val="black"/>
              </a:solidFill>
              <a:latin typeface="Tahoma" pitchFamily="34" charset="0"/>
              <a:ea typeface="Tahoma" pitchFamily="34" charset="0"/>
              <a:cs typeface="Tahoma" pitchFamily="34" charset="0"/>
            </a:endParaRPr>
          </a:p>
          <a:p>
            <a:pPr algn="just">
              <a:buFont typeface="Arial" pitchFamily="34" charset="0"/>
              <a:buChar char="•"/>
              <a:defRPr/>
            </a:pPr>
            <a:r>
              <a:rPr lang="es-ES" sz="1900" dirty="0">
                <a:solidFill>
                  <a:prstClr val="black"/>
                </a:solidFill>
                <a:latin typeface="Tahoma" pitchFamily="34" charset="0"/>
                <a:ea typeface="Tahoma" pitchFamily="34" charset="0"/>
                <a:cs typeface="Tahoma" pitchFamily="34" charset="0"/>
              </a:rPr>
              <a:t>Es necesario que cumpla con dos requisitos esenciales: validez y fiabilidad.</a:t>
            </a:r>
          </a:p>
          <a:p>
            <a:pPr>
              <a:defRPr/>
            </a:pPr>
            <a:endParaRPr lang="es-ES" sz="1900" dirty="0">
              <a:solidFill>
                <a:prstClr val="black"/>
              </a:solidFill>
              <a:latin typeface="Tahoma" pitchFamily="34" charset="0"/>
              <a:ea typeface="Tahoma" pitchFamily="34" charset="0"/>
              <a:cs typeface="Tahoma" pitchFamily="34" charset="0"/>
            </a:endParaRPr>
          </a:p>
        </p:txBody>
      </p:sp>
      <p:pic>
        <p:nvPicPr>
          <p:cNvPr id="17" name="Picture 15" descr="Ver imagen en tamaño completo">
            <a:hlinkClick r:id="rId2"/>
          </p:cNvPr>
          <p:cNvPicPr>
            <a:picLocks noChangeAspect="1" noChangeArrowheads="1"/>
          </p:cNvPicPr>
          <p:nvPr/>
        </p:nvPicPr>
        <p:blipFill>
          <a:blip r:embed="rId3"/>
          <a:srcRect/>
          <a:stretch>
            <a:fillRect/>
          </a:stretch>
        </p:blipFill>
        <p:spPr bwMode="auto">
          <a:xfrm>
            <a:off x="7452320" y="169445"/>
            <a:ext cx="1323854" cy="1431194"/>
          </a:xfrm>
          <a:prstGeom prst="rect">
            <a:avLst/>
          </a:prstGeom>
          <a:noFill/>
          <a:ln>
            <a:solidFill>
              <a:srgbClr val="B85808"/>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pic>
      <p:pic>
        <p:nvPicPr>
          <p:cNvPr id="8"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723993"/>
            <a:ext cx="2857500" cy="833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506258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B2C4A4"/>
        </a:solidFill>
        <a:effectLst/>
      </p:bgPr>
    </p:bg>
    <p:spTree>
      <p:nvGrpSpPr>
        <p:cNvPr id="1" name=""/>
        <p:cNvGrpSpPr/>
        <p:nvPr/>
      </p:nvGrpSpPr>
      <p:grpSpPr>
        <a:xfrm>
          <a:off x="0" y="0"/>
          <a:ext cx="0" cy="0"/>
          <a:chOff x="0" y="0"/>
          <a:chExt cx="0" cy="0"/>
        </a:xfrm>
      </p:grpSpPr>
      <p:sp>
        <p:nvSpPr>
          <p:cNvPr id="2" name="1 Rectángulo"/>
          <p:cNvSpPr/>
          <p:nvPr/>
        </p:nvSpPr>
        <p:spPr>
          <a:xfrm>
            <a:off x="0" y="0"/>
            <a:ext cx="9144000" cy="76470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sz="2000">
              <a:solidFill>
                <a:prstClr val="white"/>
              </a:solidFill>
              <a:latin typeface="Tahoma" pitchFamily="34" charset="0"/>
              <a:ea typeface="Tahoma" pitchFamily="34" charset="0"/>
              <a:cs typeface="Tahoma" pitchFamily="34" charset="0"/>
            </a:endParaRPr>
          </a:p>
        </p:txBody>
      </p:sp>
      <p:sp>
        <p:nvSpPr>
          <p:cNvPr id="4" name="3 Rectángulo"/>
          <p:cNvSpPr/>
          <p:nvPr/>
        </p:nvSpPr>
        <p:spPr>
          <a:xfrm>
            <a:off x="-180528" y="116632"/>
            <a:ext cx="7632848" cy="461665"/>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s-ES" sz="2400"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Instrumentos de recolección de información</a:t>
            </a:r>
          </a:p>
        </p:txBody>
      </p:sp>
      <p:sp>
        <p:nvSpPr>
          <p:cNvPr id="11" name="AutoShape 35"/>
          <p:cNvSpPr>
            <a:spLocks noChangeArrowheads="1"/>
          </p:cNvSpPr>
          <p:nvPr/>
        </p:nvSpPr>
        <p:spPr bwMode="auto">
          <a:xfrm>
            <a:off x="2171417" y="1415269"/>
            <a:ext cx="2928958" cy="1057037"/>
          </a:xfrm>
          <a:prstGeom prst="downArrowCallout">
            <a:avLst>
              <a:gd name="adj1" fmla="val 67857"/>
              <a:gd name="adj2" fmla="val 67857"/>
              <a:gd name="adj3" fmla="val 16667"/>
              <a:gd name="adj4" fmla="val 66667"/>
            </a:avLst>
          </a:prstGeom>
          <a:solidFill>
            <a:schemeClr val="accent2"/>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spAutoFit/>
          </a:bodyPr>
          <a:lstStyle/>
          <a:p>
            <a:pPr algn="ctr">
              <a:defRPr/>
            </a:pPr>
            <a:r>
              <a:rPr lang="es-ES" sz="2000" b="1" dirty="0">
                <a:solidFill>
                  <a:prstClr val="white"/>
                </a:solidFill>
                <a:latin typeface="Tahoma" pitchFamily="34" charset="0"/>
                <a:ea typeface="Tahoma" pitchFamily="34" charset="0"/>
                <a:cs typeface="Tahoma" pitchFamily="34" charset="0"/>
              </a:rPr>
              <a:t>GUIÓN DE ENTREVISTA</a:t>
            </a:r>
          </a:p>
        </p:txBody>
      </p:sp>
      <p:sp>
        <p:nvSpPr>
          <p:cNvPr id="3" name="2 CuadroTexto"/>
          <p:cNvSpPr txBox="1"/>
          <p:nvPr/>
        </p:nvSpPr>
        <p:spPr>
          <a:xfrm>
            <a:off x="395536" y="3731548"/>
            <a:ext cx="7543907" cy="1569660"/>
          </a:xfrm>
          <a:prstGeom prst="rect">
            <a:avLst/>
          </a:prstGeom>
          <a:solidFill>
            <a:srgbClr val="FFFFC5"/>
          </a:solidFill>
          <a:scene3d>
            <a:camera prst="orthographicFront"/>
            <a:lightRig rig="threePt" dir="t"/>
          </a:scene3d>
          <a:sp3d>
            <a:bevelT prst="angle"/>
          </a:sp3d>
        </p:spPr>
        <p:txBody>
          <a:bodyPr wrap="square" rtlCol="0">
            <a:spAutoFit/>
          </a:bodyPr>
          <a:lstStyle/>
          <a:p>
            <a:pPr algn="just"/>
            <a:r>
              <a:rPr lang="es-VE" sz="2400" dirty="0">
                <a:solidFill>
                  <a:prstClr val="black"/>
                </a:solidFill>
                <a:latin typeface="Tahoma" pitchFamily="34" charset="0"/>
                <a:ea typeface="Tahoma" pitchFamily="34" charset="0"/>
                <a:cs typeface="Tahoma" pitchFamily="34" charset="0"/>
              </a:rPr>
              <a:t>Guía para saber el propósito de lo que se desea saber sobre la persona entrevistada, tomando en cuenta que dependiendo a la persona entrevistada será el diseño de preguntas para indagar </a:t>
            </a:r>
          </a:p>
        </p:txBody>
      </p:sp>
      <p:pic>
        <p:nvPicPr>
          <p:cNvPr id="4098" name="Picture 2" descr="http://4.bp.blogspot.com/_wJOGj8BRZmw/TALGB-QE2UI/AAAAAAAAABk/Y2QIZuwWY84/s1600/entrevis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1272" y="935862"/>
            <a:ext cx="3006091" cy="2277114"/>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
        <p:nvSpPr>
          <p:cNvPr id="5" name="4 CuadroTexto"/>
          <p:cNvSpPr txBox="1"/>
          <p:nvPr/>
        </p:nvSpPr>
        <p:spPr>
          <a:xfrm>
            <a:off x="2843808" y="2780928"/>
            <a:ext cx="1656184" cy="461665"/>
          </a:xfrm>
          <a:prstGeom prst="rect">
            <a:avLst/>
          </a:prstGeom>
          <a:noFill/>
        </p:spPr>
        <p:txBody>
          <a:bodyPr wrap="square" rtlCol="0">
            <a:spAutoFit/>
          </a:bodyPr>
          <a:lstStyle/>
          <a:p>
            <a:pPr algn="ctr"/>
            <a:r>
              <a:rPr lang="es-VE" sz="2400" dirty="0" smtClean="0">
                <a:solidFill>
                  <a:prstClr val="white"/>
                </a:solidFill>
                <a:latin typeface="Tahoma" pitchFamily="34" charset="0"/>
                <a:ea typeface="Tahoma" pitchFamily="34" charset="0"/>
                <a:cs typeface="Tahoma" pitchFamily="34" charset="0"/>
                <a:hlinkClick r:id="rId3" action="ppaction://hlinkfile"/>
              </a:rPr>
              <a:t>Clica aquí</a:t>
            </a:r>
            <a:endParaRPr lang="es-VE" sz="2400" dirty="0">
              <a:solidFill>
                <a:prstClr val="white"/>
              </a:solidFill>
              <a:latin typeface="Tahoma" pitchFamily="34" charset="0"/>
              <a:ea typeface="Tahoma" pitchFamily="34" charset="0"/>
              <a:cs typeface="Tahoma" pitchFamily="34" charset="0"/>
            </a:endParaRPr>
          </a:p>
        </p:txBody>
      </p:sp>
      <p:pic>
        <p:nvPicPr>
          <p:cNvPr id="1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2236" y="6143731"/>
            <a:ext cx="2857500" cy="833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50541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B2C4A4"/>
        </a:solidFill>
        <a:effectLst/>
      </p:bgPr>
    </p:bg>
    <p:spTree>
      <p:nvGrpSpPr>
        <p:cNvPr id="1" name=""/>
        <p:cNvGrpSpPr/>
        <p:nvPr/>
      </p:nvGrpSpPr>
      <p:grpSpPr>
        <a:xfrm>
          <a:off x="0" y="0"/>
          <a:ext cx="0" cy="0"/>
          <a:chOff x="0" y="0"/>
          <a:chExt cx="0" cy="0"/>
        </a:xfrm>
      </p:grpSpPr>
      <p:sp>
        <p:nvSpPr>
          <p:cNvPr id="2" name="1 Rectángulo"/>
          <p:cNvSpPr/>
          <p:nvPr/>
        </p:nvSpPr>
        <p:spPr>
          <a:xfrm>
            <a:off x="0" y="0"/>
            <a:ext cx="9144000" cy="76470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solidFill>
                <a:prstClr val="white"/>
              </a:solidFill>
            </a:endParaRPr>
          </a:p>
        </p:txBody>
      </p:sp>
      <p:sp>
        <p:nvSpPr>
          <p:cNvPr id="4" name="3 Rectángulo"/>
          <p:cNvSpPr/>
          <p:nvPr/>
        </p:nvSpPr>
        <p:spPr>
          <a:xfrm>
            <a:off x="79794" y="97468"/>
            <a:ext cx="8884694" cy="52322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s-ES" sz="2800"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Técnicas de recolección de información</a:t>
            </a:r>
          </a:p>
        </p:txBody>
      </p:sp>
      <p:sp>
        <p:nvSpPr>
          <p:cNvPr id="6" name="6 CuadroTexto"/>
          <p:cNvSpPr txBox="1">
            <a:spLocks noChangeArrowheads="1"/>
          </p:cNvSpPr>
          <p:nvPr/>
        </p:nvSpPr>
        <p:spPr bwMode="auto">
          <a:xfrm>
            <a:off x="477290" y="1144835"/>
            <a:ext cx="6808242" cy="923330"/>
          </a:xfrm>
          <a:prstGeom prst="rect">
            <a:avLst/>
          </a:prstGeom>
          <a:solidFill>
            <a:schemeClr val="tx1"/>
          </a:solidFill>
          <a:ln>
            <a:solidFill>
              <a:srgbClr val="7E0000"/>
            </a:solidFill>
          </a:ln>
          <a:scene3d>
            <a:camera prst="orthographicFront"/>
            <a:lightRig rig="threePt" dir="t"/>
          </a:scene3d>
          <a:sp3d>
            <a:bevelT prst="angle"/>
          </a:sp3d>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just" eaLnBrk="1" hangingPunct="1"/>
            <a:r>
              <a:rPr lang="es-ES" b="1" dirty="0">
                <a:solidFill>
                  <a:prstClr val="black"/>
                </a:solidFill>
              </a:rPr>
              <a:t>Los tres procedimientos o técnicas más usadas para la recopilación de los datos son la observación, la encuesta y la entrevista (modalidad oral de la encuesta). </a:t>
            </a:r>
          </a:p>
        </p:txBody>
      </p:sp>
      <p:pic>
        <p:nvPicPr>
          <p:cNvPr id="7" name="Picture 24" descr="http://t1.gstatic.com/images?q=tbn:-xXtlskamohEEM:http://alvaroofspain.files.wordpress.com/2009/04/5sentidos.jpg">
            <a:hlinkClick r:id="rId2"/>
          </p:cNvPr>
          <p:cNvPicPr>
            <a:picLocks noChangeAspect="1" noChangeArrowheads="1"/>
          </p:cNvPicPr>
          <p:nvPr/>
        </p:nvPicPr>
        <p:blipFill>
          <a:blip r:embed="rId3"/>
          <a:srcRect/>
          <a:stretch>
            <a:fillRect/>
          </a:stretch>
        </p:blipFill>
        <p:spPr bwMode="auto">
          <a:xfrm>
            <a:off x="7285532" y="991852"/>
            <a:ext cx="1678956" cy="2107625"/>
          </a:xfrm>
          <a:prstGeom prst="rect">
            <a:avLst/>
          </a:prstGeom>
          <a:noFill/>
          <a:ln>
            <a:solidFill>
              <a:srgbClr val="B85808"/>
            </a:solidFill>
          </a:ln>
          <a:effectLst>
            <a:softEdge rad="127000"/>
          </a:effectLst>
        </p:spPr>
      </p:pic>
      <p:sp>
        <p:nvSpPr>
          <p:cNvPr id="8" name="AutoShape 35"/>
          <p:cNvSpPr>
            <a:spLocks noChangeArrowheads="1"/>
          </p:cNvSpPr>
          <p:nvPr/>
        </p:nvSpPr>
        <p:spPr bwMode="auto">
          <a:xfrm>
            <a:off x="2293915" y="2384051"/>
            <a:ext cx="3179749" cy="597456"/>
          </a:xfrm>
          <a:prstGeom prst="downArrowCallout">
            <a:avLst>
              <a:gd name="adj1" fmla="val 67857"/>
              <a:gd name="adj2" fmla="val 67857"/>
              <a:gd name="adj3" fmla="val 16667"/>
              <a:gd name="adj4" fmla="val 66667"/>
            </a:avLst>
          </a:prstGeom>
          <a:solidFill>
            <a:schemeClr val="accent2"/>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spAutoFit/>
          </a:bodyPr>
          <a:lstStyle/>
          <a:p>
            <a:pPr algn="ctr">
              <a:defRPr/>
            </a:pPr>
            <a:r>
              <a:rPr lang="es-ES" sz="2000" b="1" dirty="0">
                <a:solidFill>
                  <a:prstClr val="white"/>
                </a:solidFill>
                <a:effectLst>
                  <a:outerShdw blurRad="38100" dist="38100" dir="2700000" algn="tl">
                    <a:srgbClr val="000000">
                      <a:alpha val="43137"/>
                    </a:srgbClr>
                  </a:outerShdw>
                </a:effectLst>
                <a:latin typeface="Tahoma" pitchFamily="34" charset="0"/>
                <a:ea typeface="Tahoma" pitchFamily="34" charset="0"/>
                <a:cs typeface="Tahoma" pitchFamily="34" charset="0"/>
              </a:rPr>
              <a:t>OBSERVACIÓN</a:t>
            </a:r>
          </a:p>
        </p:txBody>
      </p:sp>
      <p:sp>
        <p:nvSpPr>
          <p:cNvPr id="9" name="8 CuadroTexto"/>
          <p:cNvSpPr txBox="1"/>
          <p:nvPr/>
        </p:nvSpPr>
        <p:spPr>
          <a:xfrm>
            <a:off x="201661" y="3284984"/>
            <a:ext cx="8640960" cy="2554545"/>
          </a:xfrm>
          <a:prstGeom prst="rect">
            <a:avLst/>
          </a:prstGeom>
          <a:solidFill>
            <a:srgbClr val="FDFFB9"/>
          </a:solidFill>
          <a:ln>
            <a:noFill/>
          </a:ln>
          <a:effectLst>
            <a:glow rad="101600">
              <a:schemeClr val="accent6">
                <a:satMod val="175000"/>
                <a:alpha val="40000"/>
              </a:schemeClr>
            </a:glow>
          </a:effectLst>
          <a:scene3d>
            <a:camera prst="orthographicFront">
              <a:rot lat="0" lon="0" rev="0"/>
            </a:camera>
            <a:lightRig rig="glow" dir="t">
              <a:rot lat="0" lon="0" rev="14100000"/>
            </a:lightRig>
          </a:scene3d>
          <a:sp3d prstMaterial="softEdge">
            <a:bevelT w="127000" prst="artDeco"/>
          </a:sp3d>
        </p:spPr>
        <p:txBody>
          <a:bodyPr wrap="square">
            <a:spAutoFit/>
          </a:bodyPr>
          <a:lstStyle/>
          <a:p>
            <a:pPr algn="just">
              <a:defRPr/>
            </a:pPr>
            <a:r>
              <a:rPr lang="es-ES" sz="2000" dirty="0">
                <a:solidFill>
                  <a:prstClr val="black"/>
                </a:solidFill>
                <a:latin typeface="Tahoma" pitchFamily="34" charset="0"/>
                <a:ea typeface="Tahoma" pitchFamily="34" charset="0"/>
                <a:cs typeface="Tahoma" pitchFamily="34" charset="0"/>
              </a:rPr>
              <a:t>Es el procedimiento empírico por excelencia, el más antiguo; consiste básicamente en utilizar los sentidos para observar los hechos, realidades sociales y a las personas en su contexto cotidiano. Para que dicha observación tenga validez es necesario que sea intencionada e ilustrada ( con un objetivo determinado y guiada por un cuerpo de conocimiento).</a:t>
            </a:r>
          </a:p>
          <a:p>
            <a:pPr algn="just">
              <a:defRPr/>
            </a:pPr>
            <a:r>
              <a:rPr lang="es-ES" sz="2000" dirty="0">
                <a:solidFill>
                  <a:prstClr val="black"/>
                </a:solidFill>
                <a:latin typeface="Tahoma" pitchFamily="34" charset="0"/>
                <a:ea typeface="Tahoma" pitchFamily="34" charset="0"/>
                <a:cs typeface="Tahoma" pitchFamily="34" charset="0"/>
              </a:rPr>
              <a:t>Es el registro visual de lo ocurre es una situacional real, clasificando y consignando los acontecimientos pertinentes de acuerdo con algún esquema previsto y según el problema que se estudia.</a:t>
            </a:r>
          </a:p>
        </p:txBody>
      </p:sp>
      <p:pic>
        <p:nvPicPr>
          <p:cNvPr id="1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85121" y="6062250"/>
            <a:ext cx="2857500" cy="833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234212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B2C4A4"/>
        </a:solidFill>
        <a:effectLst/>
      </p:bgPr>
    </p:bg>
    <p:spTree>
      <p:nvGrpSpPr>
        <p:cNvPr id="1" name=""/>
        <p:cNvGrpSpPr/>
        <p:nvPr/>
      </p:nvGrpSpPr>
      <p:grpSpPr>
        <a:xfrm>
          <a:off x="0" y="0"/>
          <a:ext cx="0" cy="0"/>
          <a:chOff x="0" y="0"/>
          <a:chExt cx="0" cy="0"/>
        </a:xfrm>
      </p:grpSpPr>
      <p:sp>
        <p:nvSpPr>
          <p:cNvPr id="2" name="1 Rectángulo"/>
          <p:cNvSpPr/>
          <p:nvPr/>
        </p:nvSpPr>
        <p:spPr>
          <a:xfrm>
            <a:off x="0" y="0"/>
            <a:ext cx="9144000" cy="76470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solidFill>
                <a:prstClr val="white"/>
              </a:solidFill>
            </a:endParaRPr>
          </a:p>
        </p:txBody>
      </p:sp>
      <p:sp>
        <p:nvSpPr>
          <p:cNvPr id="4" name="3 Rectángulo"/>
          <p:cNvSpPr/>
          <p:nvPr/>
        </p:nvSpPr>
        <p:spPr>
          <a:xfrm>
            <a:off x="-108520" y="97468"/>
            <a:ext cx="7632848" cy="52322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s-ES" sz="2800"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Técnicas de recolección de información</a:t>
            </a:r>
          </a:p>
        </p:txBody>
      </p:sp>
      <p:sp>
        <p:nvSpPr>
          <p:cNvPr id="8" name="AutoShape 35"/>
          <p:cNvSpPr>
            <a:spLocks noChangeArrowheads="1"/>
          </p:cNvSpPr>
          <p:nvPr/>
        </p:nvSpPr>
        <p:spPr bwMode="auto">
          <a:xfrm>
            <a:off x="2932266" y="958468"/>
            <a:ext cx="3179749" cy="597456"/>
          </a:xfrm>
          <a:prstGeom prst="downArrowCallout">
            <a:avLst>
              <a:gd name="adj1" fmla="val 67857"/>
              <a:gd name="adj2" fmla="val 67857"/>
              <a:gd name="adj3" fmla="val 16667"/>
              <a:gd name="adj4" fmla="val 66667"/>
            </a:avLst>
          </a:prstGeom>
          <a:solidFill>
            <a:schemeClr val="accent2"/>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spAutoFit/>
          </a:bodyPr>
          <a:lstStyle/>
          <a:p>
            <a:pPr algn="ctr">
              <a:defRPr/>
            </a:pPr>
            <a:r>
              <a:rPr lang="es-ES" sz="2000" b="1" dirty="0">
                <a:solidFill>
                  <a:prstClr val="white"/>
                </a:solidFill>
                <a:effectLst>
                  <a:outerShdw blurRad="38100" dist="38100" dir="2700000" algn="tl">
                    <a:srgbClr val="000000">
                      <a:alpha val="43137"/>
                    </a:srgbClr>
                  </a:outerShdw>
                </a:effectLst>
                <a:latin typeface="Tahoma" pitchFamily="34" charset="0"/>
                <a:ea typeface="Tahoma" pitchFamily="34" charset="0"/>
                <a:cs typeface="Tahoma" pitchFamily="34" charset="0"/>
              </a:rPr>
              <a:t>OBSERVACIÓN</a:t>
            </a:r>
          </a:p>
        </p:txBody>
      </p:sp>
      <p:graphicFrame>
        <p:nvGraphicFramePr>
          <p:cNvPr id="10" name="9 Tabla"/>
          <p:cNvGraphicFramePr>
            <a:graphicFrameLocks noGrp="1"/>
          </p:cNvGraphicFramePr>
          <p:nvPr>
            <p:extLst>
              <p:ext uri="{D42A27DB-BD31-4B8C-83A1-F6EECF244321}">
                <p14:modId xmlns:p14="http://schemas.microsoft.com/office/powerpoint/2010/main" val="2345038019"/>
              </p:ext>
            </p:extLst>
          </p:nvPr>
        </p:nvGraphicFramePr>
        <p:xfrm>
          <a:off x="178594" y="1928802"/>
          <a:ext cx="8786812" cy="4237012"/>
        </p:xfrm>
        <a:graphic>
          <a:graphicData uri="http://schemas.openxmlformats.org/drawingml/2006/table">
            <a:tbl>
              <a:tblPr/>
              <a:tblGrid>
                <a:gridCol w="4393406"/>
                <a:gridCol w="4393406"/>
              </a:tblGrid>
              <a:tr h="134522">
                <a:tc>
                  <a:txBody>
                    <a:bodyPr/>
                    <a:lstStyle/>
                    <a:p>
                      <a:pPr algn="ctr">
                        <a:lnSpc>
                          <a:spcPct val="115000"/>
                        </a:lnSpc>
                        <a:spcAft>
                          <a:spcPts val="1000"/>
                        </a:spcAft>
                      </a:pPr>
                      <a:r>
                        <a:rPr lang="es-ES" sz="1800" b="1" dirty="0">
                          <a:solidFill>
                            <a:schemeClr val="bg1"/>
                          </a:solidFill>
                          <a:latin typeface="Arial" pitchFamily="34" charset="0"/>
                          <a:ea typeface="Times New Roman"/>
                          <a:cs typeface="Arial" pitchFamily="34" charset="0"/>
                        </a:rPr>
                        <a:t>VENTAJAS</a:t>
                      </a:r>
                      <a:endParaRPr lang="es-ES" sz="1800" dirty="0">
                        <a:solidFill>
                          <a:schemeClr val="bg1"/>
                        </a:solidFill>
                        <a:latin typeface="Arial" pitchFamily="34" charset="0"/>
                        <a:ea typeface="Calibri"/>
                        <a:cs typeface="Arial" pitchFamily="34" charset="0"/>
                      </a:endParaRPr>
                    </a:p>
                  </a:txBody>
                  <a:tcPr marL="44450" marR="4445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DFFB9"/>
                    </a:solidFill>
                  </a:tcPr>
                </a:tc>
                <a:tc>
                  <a:txBody>
                    <a:bodyPr/>
                    <a:lstStyle/>
                    <a:p>
                      <a:pPr algn="ctr">
                        <a:lnSpc>
                          <a:spcPct val="115000"/>
                        </a:lnSpc>
                        <a:spcAft>
                          <a:spcPts val="1000"/>
                        </a:spcAft>
                      </a:pPr>
                      <a:r>
                        <a:rPr lang="es-ES" sz="2000" b="1" dirty="0">
                          <a:solidFill>
                            <a:schemeClr val="bg1"/>
                          </a:solidFill>
                          <a:latin typeface="Arial" pitchFamily="34" charset="0"/>
                          <a:ea typeface="Times New Roman"/>
                          <a:cs typeface="Arial" pitchFamily="34" charset="0"/>
                        </a:rPr>
                        <a:t>LIMITACIONES</a:t>
                      </a:r>
                      <a:endParaRPr lang="es-ES" sz="2000" dirty="0">
                        <a:solidFill>
                          <a:schemeClr val="bg1"/>
                        </a:solidFill>
                        <a:latin typeface="Arial" pitchFamily="34" charset="0"/>
                        <a:ea typeface="Calibri"/>
                        <a:cs typeface="Arial" pitchFamily="34" charset="0"/>
                      </a:endParaRPr>
                    </a:p>
                  </a:txBody>
                  <a:tcPr marL="44450" marR="4445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ABF8E"/>
                    </a:solidFill>
                  </a:tcPr>
                </a:tc>
              </a:tr>
              <a:tr h="3886492">
                <a:tc>
                  <a:txBody>
                    <a:bodyPr/>
                    <a:lstStyle/>
                    <a:p>
                      <a:pPr algn="just">
                        <a:lnSpc>
                          <a:spcPct val="115000"/>
                        </a:lnSpc>
                        <a:spcAft>
                          <a:spcPts val="1000"/>
                        </a:spcAft>
                        <a:buFont typeface="Wingdings" pitchFamily="2" charset="2"/>
                        <a:buChar char="§"/>
                      </a:pPr>
                      <a:r>
                        <a:rPr lang="es-ES" sz="1800" b="0" kern="1200" dirty="0" smtClean="0">
                          <a:solidFill>
                            <a:schemeClr val="bg1"/>
                          </a:solidFill>
                          <a:latin typeface="Arial" pitchFamily="34" charset="0"/>
                          <a:ea typeface="Times New Roman"/>
                          <a:cs typeface="Arial" pitchFamily="34" charset="0"/>
                        </a:rPr>
                        <a:t>  Se </a:t>
                      </a:r>
                      <a:r>
                        <a:rPr lang="es-ES" sz="1800" b="0" kern="1200" dirty="0">
                          <a:solidFill>
                            <a:schemeClr val="bg1"/>
                          </a:solidFill>
                          <a:latin typeface="Arial" pitchFamily="34" charset="0"/>
                          <a:ea typeface="Times New Roman"/>
                          <a:cs typeface="Arial" pitchFamily="34" charset="0"/>
                        </a:rPr>
                        <a:t>puede obtener información independientemente del deseo de proporcionarla. </a:t>
                      </a:r>
                    </a:p>
                    <a:p>
                      <a:pPr marL="179705" indent="-179705" algn="just">
                        <a:lnSpc>
                          <a:spcPct val="115000"/>
                        </a:lnSpc>
                        <a:spcAft>
                          <a:spcPts val="1000"/>
                        </a:spcAft>
                        <a:buFont typeface="Wingdings" pitchFamily="2" charset="2"/>
                        <a:buChar char="§"/>
                      </a:pPr>
                      <a:r>
                        <a:rPr lang="es-ES" sz="1800" b="0" kern="1200" dirty="0" smtClean="0">
                          <a:solidFill>
                            <a:schemeClr val="bg1"/>
                          </a:solidFill>
                          <a:latin typeface="Arial" pitchFamily="34" charset="0"/>
                          <a:ea typeface="Times New Roman"/>
                          <a:cs typeface="Arial" pitchFamily="34" charset="0"/>
                        </a:rPr>
                        <a:t>Los </a:t>
                      </a:r>
                      <a:r>
                        <a:rPr lang="es-ES" sz="1800" b="0" kern="1200" dirty="0">
                          <a:solidFill>
                            <a:schemeClr val="bg1"/>
                          </a:solidFill>
                          <a:latin typeface="Arial" pitchFamily="34" charset="0"/>
                          <a:ea typeface="Times New Roman"/>
                          <a:cs typeface="Arial" pitchFamily="34" charset="0"/>
                        </a:rPr>
                        <a:t>fenómenos se estudian dentro de </a:t>
                      </a:r>
                      <a:r>
                        <a:rPr lang="es-ES" sz="1800" b="0" kern="1200" dirty="0" smtClean="0">
                          <a:solidFill>
                            <a:schemeClr val="bg1"/>
                          </a:solidFill>
                          <a:latin typeface="Arial" pitchFamily="34" charset="0"/>
                          <a:ea typeface="Times New Roman"/>
                          <a:cs typeface="Arial" pitchFamily="34" charset="0"/>
                        </a:rPr>
                        <a:t>su contexto</a:t>
                      </a:r>
                      <a:r>
                        <a:rPr lang="es-ES" sz="1800" b="0" kern="1200" dirty="0">
                          <a:solidFill>
                            <a:schemeClr val="bg1"/>
                          </a:solidFill>
                          <a:latin typeface="Arial" pitchFamily="34" charset="0"/>
                          <a:ea typeface="Times New Roman"/>
                          <a:cs typeface="Arial" pitchFamily="34" charset="0"/>
                        </a:rPr>
                        <a:t>.           </a:t>
                      </a:r>
                    </a:p>
                    <a:p>
                      <a:pPr>
                        <a:lnSpc>
                          <a:spcPct val="115000"/>
                        </a:lnSpc>
                        <a:spcAft>
                          <a:spcPts val="1000"/>
                        </a:spcAft>
                        <a:buFont typeface="Wingdings" pitchFamily="2" charset="2"/>
                        <a:buChar char="§"/>
                      </a:pPr>
                      <a:r>
                        <a:rPr lang="es-ES" sz="1800" b="0" kern="1200" dirty="0" smtClean="0">
                          <a:solidFill>
                            <a:schemeClr val="bg1"/>
                          </a:solidFill>
                          <a:latin typeface="Arial" pitchFamily="34" charset="0"/>
                          <a:ea typeface="Times New Roman"/>
                          <a:cs typeface="Arial" pitchFamily="34" charset="0"/>
                        </a:rPr>
                        <a:t> Los </a:t>
                      </a:r>
                      <a:r>
                        <a:rPr lang="es-ES" sz="1800" b="0" kern="1200" dirty="0">
                          <a:solidFill>
                            <a:schemeClr val="bg1"/>
                          </a:solidFill>
                          <a:latin typeface="Arial" pitchFamily="34" charset="0"/>
                          <a:ea typeface="Times New Roman"/>
                          <a:cs typeface="Arial" pitchFamily="34" charset="0"/>
                        </a:rPr>
                        <a:t>hechos se estudian sin intermediarios.</a:t>
                      </a:r>
                    </a:p>
                  </a:txBody>
                  <a:tcPr marL="44450" marR="4445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DFFB9"/>
                    </a:solidFill>
                  </a:tcPr>
                </a:tc>
                <a:tc>
                  <a:txBody>
                    <a:bodyPr/>
                    <a:lstStyle/>
                    <a:p>
                      <a:pPr>
                        <a:lnSpc>
                          <a:spcPct val="115000"/>
                        </a:lnSpc>
                        <a:spcAft>
                          <a:spcPts val="1000"/>
                        </a:spcAft>
                        <a:buFont typeface="Wingdings" pitchFamily="2" charset="2"/>
                        <a:buChar char="§"/>
                      </a:pPr>
                      <a:r>
                        <a:rPr lang="es-ES" sz="2000" b="0" dirty="0">
                          <a:solidFill>
                            <a:schemeClr val="bg1"/>
                          </a:solidFill>
                          <a:latin typeface="Arial" pitchFamily="34" charset="0"/>
                          <a:ea typeface="Times New Roman"/>
                          <a:cs typeface="Arial" pitchFamily="34" charset="0"/>
                        </a:rPr>
                        <a:t> </a:t>
                      </a:r>
                      <a:r>
                        <a:rPr lang="es-ES" sz="2000" b="0" dirty="0" smtClean="0">
                          <a:solidFill>
                            <a:schemeClr val="bg1"/>
                          </a:solidFill>
                          <a:latin typeface="Arial" pitchFamily="34" charset="0"/>
                          <a:ea typeface="Times New Roman"/>
                          <a:cs typeface="Arial" pitchFamily="34" charset="0"/>
                        </a:rPr>
                        <a:t>La </a:t>
                      </a:r>
                      <a:r>
                        <a:rPr lang="es-ES" sz="2000" b="0" dirty="0">
                          <a:solidFill>
                            <a:schemeClr val="bg1"/>
                          </a:solidFill>
                          <a:latin typeface="Arial" pitchFamily="34" charset="0"/>
                          <a:ea typeface="Times New Roman"/>
                          <a:cs typeface="Arial" pitchFamily="34" charset="0"/>
                        </a:rPr>
                        <a:t>proyección del observador.</a:t>
                      </a:r>
                      <a:endParaRPr lang="es-ES" sz="2000" b="0" dirty="0">
                        <a:solidFill>
                          <a:schemeClr val="bg1"/>
                        </a:solidFill>
                        <a:latin typeface="Arial" pitchFamily="34" charset="0"/>
                        <a:ea typeface="Calibri"/>
                        <a:cs typeface="Arial" pitchFamily="34" charset="0"/>
                      </a:endParaRPr>
                    </a:p>
                    <a:p>
                      <a:pPr marL="179705" indent="-179705">
                        <a:lnSpc>
                          <a:spcPct val="115000"/>
                        </a:lnSpc>
                        <a:spcAft>
                          <a:spcPts val="1000"/>
                        </a:spcAft>
                        <a:buFont typeface="Wingdings" pitchFamily="2" charset="2"/>
                        <a:buChar char="§"/>
                      </a:pPr>
                      <a:r>
                        <a:rPr lang="es-ES" sz="2000" b="0" dirty="0" smtClean="0">
                          <a:solidFill>
                            <a:schemeClr val="bg1"/>
                          </a:solidFill>
                          <a:latin typeface="Arial" pitchFamily="34" charset="0"/>
                          <a:ea typeface="Times New Roman"/>
                          <a:cs typeface="Arial" pitchFamily="34" charset="0"/>
                        </a:rPr>
                        <a:t>Es </a:t>
                      </a:r>
                      <a:r>
                        <a:rPr lang="es-ES" sz="2000" b="0" dirty="0">
                          <a:solidFill>
                            <a:schemeClr val="bg1"/>
                          </a:solidFill>
                          <a:latin typeface="Arial" pitchFamily="34" charset="0"/>
                          <a:ea typeface="Times New Roman"/>
                          <a:cs typeface="Arial" pitchFamily="34" charset="0"/>
                        </a:rPr>
                        <a:t>posible confundir los hechos observados y la interpretación de esos hechos.</a:t>
                      </a:r>
                      <a:endParaRPr lang="es-ES" sz="2000" b="0" dirty="0">
                        <a:solidFill>
                          <a:schemeClr val="bg1"/>
                        </a:solidFill>
                        <a:latin typeface="Arial" pitchFamily="34" charset="0"/>
                        <a:ea typeface="Calibri"/>
                        <a:cs typeface="Arial" pitchFamily="34" charset="0"/>
                      </a:endParaRPr>
                    </a:p>
                    <a:p>
                      <a:pPr marL="179705" indent="-179705">
                        <a:lnSpc>
                          <a:spcPct val="115000"/>
                        </a:lnSpc>
                        <a:spcAft>
                          <a:spcPts val="1000"/>
                        </a:spcAft>
                        <a:buFont typeface="Wingdings" pitchFamily="2" charset="2"/>
                        <a:buChar char="§"/>
                      </a:pPr>
                      <a:r>
                        <a:rPr lang="es-ES" sz="2000" b="0" dirty="0" smtClean="0">
                          <a:solidFill>
                            <a:schemeClr val="bg1"/>
                          </a:solidFill>
                          <a:latin typeface="Arial" pitchFamily="34" charset="0"/>
                          <a:ea typeface="Times New Roman"/>
                          <a:cs typeface="Arial" pitchFamily="34" charset="0"/>
                        </a:rPr>
                        <a:t>Es </a:t>
                      </a:r>
                      <a:r>
                        <a:rPr lang="es-ES" sz="2000" b="0" dirty="0">
                          <a:solidFill>
                            <a:schemeClr val="bg1"/>
                          </a:solidFill>
                          <a:latin typeface="Arial" pitchFamily="34" charset="0"/>
                          <a:ea typeface="Times New Roman"/>
                          <a:cs typeface="Arial" pitchFamily="34" charset="0"/>
                        </a:rPr>
                        <a:t>posible la influencia del observador sobre la situación observada.</a:t>
                      </a:r>
                      <a:endParaRPr lang="es-ES" sz="2000" b="0" dirty="0">
                        <a:solidFill>
                          <a:schemeClr val="bg1"/>
                        </a:solidFill>
                        <a:latin typeface="Arial" pitchFamily="34" charset="0"/>
                        <a:ea typeface="Calibri"/>
                        <a:cs typeface="Arial" pitchFamily="34" charset="0"/>
                      </a:endParaRPr>
                    </a:p>
                    <a:p>
                      <a:pPr marL="179705" indent="-179705" algn="just">
                        <a:lnSpc>
                          <a:spcPct val="115000"/>
                        </a:lnSpc>
                        <a:spcAft>
                          <a:spcPts val="1000"/>
                        </a:spcAft>
                        <a:buFont typeface="Wingdings" pitchFamily="2" charset="2"/>
                        <a:buChar char="§"/>
                      </a:pPr>
                      <a:r>
                        <a:rPr lang="es-ES" sz="2000" b="0" dirty="0" smtClean="0">
                          <a:solidFill>
                            <a:schemeClr val="bg1"/>
                          </a:solidFill>
                          <a:latin typeface="Arial" pitchFamily="34" charset="0"/>
                          <a:ea typeface="Times New Roman"/>
                          <a:cs typeface="Arial" pitchFamily="34" charset="0"/>
                        </a:rPr>
                        <a:t>Existe </a:t>
                      </a:r>
                      <a:r>
                        <a:rPr lang="es-ES" sz="2000" b="0" dirty="0">
                          <a:solidFill>
                            <a:schemeClr val="bg1"/>
                          </a:solidFill>
                          <a:latin typeface="Arial" pitchFamily="34" charset="0"/>
                          <a:ea typeface="Times New Roman"/>
                          <a:cs typeface="Arial" pitchFamily="34" charset="0"/>
                        </a:rPr>
                        <a:t>el peligro de hacer generalizaciones no válidas a partir de observaciones parciales.</a:t>
                      </a:r>
                      <a:endParaRPr lang="es-ES" sz="2000" b="0" dirty="0">
                        <a:solidFill>
                          <a:schemeClr val="bg1"/>
                        </a:solidFill>
                        <a:latin typeface="Arial" pitchFamily="34" charset="0"/>
                        <a:ea typeface="Calibri"/>
                        <a:cs typeface="Arial" pitchFamily="34" charset="0"/>
                      </a:endParaRPr>
                    </a:p>
                  </a:txBody>
                  <a:tcPr marL="44450" marR="4445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ABF8E"/>
                    </a:solidFill>
                  </a:tcPr>
                </a:tc>
              </a:tr>
            </a:tbl>
          </a:graphicData>
        </a:graphic>
      </p:graphicFrame>
      <p:pic>
        <p:nvPicPr>
          <p:cNvPr id="11" name="Picture 23" descr="Ver imagen en tamaño completo">
            <a:hlinkClick r:id="rId2"/>
          </p:cNvPr>
          <p:cNvPicPr>
            <a:picLocks noChangeAspect="1" noChangeArrowheads="1"/>
          </p:cNvPicPr>
          <p:nvPr/>
        </p:nvPicPr>
        <p:blipFill>
          <a:blip r:embed="rId3"/>
          <a:srcRect/>
          <a:stretch>
            <a:fillRect/>
          </a:stretch>
        </p:blipFill>
        <p:spPr bwMode="auto">
          <a:xfrm>
            <a:off x="7562173" y="172650"/>
            <a:ext cx="1383274" cy="1383274"/>
          </a:xfrm>
          <a:prstGeom prst="rect">
            <a:avLst/>
          </a:prstGeom>
          <a:noFill/>
          <a:ln>
            <a:solidFill>
              <a:srgbClr val="B85808"/>
            </a:solidFill>
          </a:ln>
          <a:effectLst/>
        </p:spPr>
      </p:pic>
      <p:pic>
        <p:nvPicPr>
          <p:cNvPr id="12"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3787" y="890677"/>
            <a:ext cx="2857500" cy="833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142325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B2C4A4"/>
        </a:solidFill>
        <a:effectLst/>
      </p:bgPr>
    </p:bg>
    <p:spTree>
      <p:nvGrpSpPr>
        <p:cNvPr id="1" name=""/>
        <p:cNvGrpSpPr/>
        <p:nvPr/>
      </p:nvGrpSpPr>
      <p:grpSpPr>
        <a:xfrm>
          <a:off x="0" y="0"/>
          <a:ext cx="0" cy="0"/>
          <a:chOff x="0" y="0"/>
          <a:chExt cx="0" cy="0"/>
        </a:xfrm>
      </p:grpSpPr>
      <p:sp>
        <p:nvSpPr>
          <p:cNvPr id="2" name="1 Rectángulo"/>
          <p:cNvSpPr/>
          <p:nvPr/>
        </p:nvSpPr>
        <p:spPr>
          <a:xfrm>
            <a:off x="0" y="0"/>
            <a:ext cx="9144000" cy="76470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sz="2000">
              <a:solidFill>
                <a:prstClr val="white"/>
              </a:solidFill>
              <a:latin typeface="Tahoma" pitchFamily="34" charset="0"/>
              <a:ea typeface="Tahoma" pitchFamily="34" charset="0"/>
              <a:cs typeface="Tahoma" pitchFamily="34" charset="0"/>
            </a:endParaRPr>
          </a:p>
        </p:txBody>
      </p:sp>
      <p:sp>
        <p:nvSpPr>
          <p:cNvPr id="4" name="3 Rectángulo"/>
          <p:cNvSpPr/>
          <p:nvPr/>
        </p:nvSpPr>
        <p:spPr>
          <a:xfrm>
            <a:off x="64288" y="44624"/>
            <a:ext cx="8972208" cy="52322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s-ES" sz="2800"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Técnicas de recolección de información</a:t>
            </a:r>
          </a:p>
        </p:txBody>
      </p:sp>
      <p:sp>
        <p:nvSpPr>
          <p:cNvPr id="10" name="AutoShape 35"/>
          <p:cNvSpPr>
            <a:spLocks noChangeArrowheads="1"/>
          </p:cNvSpPr>
          <p:nvPr/>
        </p:nvSpPr>
        <p:spPr bwMode="auto">
          <a:xfrm>
            <a:off x="2946121" y="1196752"/>
            <a:ext cx="3179749" cy="597456"/>
          </a:xfrm>
          <a:prstGeom prst="downArrowCallout">
            <a:avLst>
              <a:gd name="adj1" fmla="val 67857"/>
              <a:gd name="adj2" fmla="val 67857"/>
              <a:gd name="adj3" fmla="val 16667"/>
              <a:gd name="adj4" fmla="val 66667"/>
            </a:avLst>
          </a:prstGeom>
          <a:solidFill>
            <a:schemeClr val="accent2"/>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spAutoFit/>
          </a:bodyPr>
          <a:lstStyle/>
          <a:p>
            <a:pPr algn="ctr">
              <a:defRPr/>
            </a:pPr>
            <a:r>
              <a:rPr lang="es-ES" sz="2000" b="1" dirty="0">
                <a:solidFill>
                  <a:prstClr val="white"/>
                </a:solidFill>
                <a:effectLst>
                  <a:outerShdw blurRad="38100" dist="38100" dir="2700000" algn="tl">
                    <a:srgbClr val="000000">
                      <a:alpha val="43137"/>
                    </a:srgbClr>
                  </a:outerShdw>
                </a:effectLst>
                <a:latin typeface="Tahoma" pitchFamily="34" charset="0"/>
                <a:ea typeface="Tahoma" pitchFamily="34" charset="0"/>
                <a:cs typeface="Tahoma" pitchFamily="34" charset="0"/>
              </a:rPr>
              <a:t>ENCUESTA</a:t>
            </a:r>
          </a:p>
        </p:txBody>
      </p:sp>
      <p:sp>
        <p:nvSpPr>
          <p:cNvPr id="3" name="2 CuadroTexto"/>
          <p:cNvSpPr txBox="1"/>
          <p:nvPr/>
        </p:nvSpPr>
        <p:spPr>
          <a:xfrm>
            <a:off x="323528" y="2132856"/>
            <a:ext cx="8424936" cy="3170099"/>
          </a:xfrm>
          <a:prstGeom prst="rect">
            <a:avLst/>
          </a:prstGeom>
          <a:solidFill>
            <a:srgbClr val="FFFFC5"/>
          </a:solidFill>
          <a:scene3d>
            <a:camera prst="orthographicFront"/>
            <a:lightRig rig="threePt" dir="t"/>
          </a:scene3d>
          <a:sp3d>
            <a:bevelT/>
          </a:sp3d>
        </p:spPr>
        <p:txBody>
          <a:bodyPr wrap="square" rtlCol="0">
            <a:spAutoFit/>
          </a:bodyPr>
          <a:lstStyle/>
          <a:p>
            <a:pPr algn="just"/>
            <a:r>
              <a:rPr lang="es-ES" sz="2000" dirty="0">
                <a:solidFill>
                  <a:prstClr val="black"/>
                </a:solidFill>
                <a:latin typeface="Tahoma" pitchFamily="34" charset="0"/>
                <a:ea typeface="Tahoma" pitchFamily="34" charset="0"/>
                <a:cs typeface="Tahoma" pitchFamily="34" charset="0"/>
              </a:rPr>
              <a:t>Permite  obtener información de los sujetos de estudio, proporcionada por ellos mismos, sobre opiniones, actitudes o sugerencias. </a:t>
            </a:r>
          </a:p>
          <a:p>
            <a:pPr algn="just"/>
            <a:endParaRPr lang="es-VE" sz="2000" dirty="0">
              <a:solidFill>
                <a:prstClr val="black"/>
              </a:solidFill>
              <a:latin typeface="Tahoma" pitchFamily="34" charset="0"/>
              <a:ea typeface="Tahoma" pitchFamily="34" charset="0"/>
              <a:cs typeface="Tahoma" pitchFamily="34" charset="0"/>
            </a:endParaRPr>
          </a:p>
          <a:p>
            <a:pPr algn="just"/>
            <a:r>
              <a:rPr lang="es-VE" sz="2000" dirty="0">
                <a:solidFill>
                  <a:prstClr val="black"/>
                </a:solidFill>
                <a:latin typeface="Tahoma" pitchFamily="34" charset="0"/>
                <a:ea typeface="Tahoma" pitchFamily="34" charset="0"/>
                <a:cs typeface="Tahoma" pitchFamily="34" charset="0"/>
              </a:rPr>
              <a:t>Las encuestas por lo general se centran en la gente, los hechos vitales de la gente, sus creencias, opiniones, motivaciones y conducta. Cuando hablamos de “hechos” nos referimos a atributos de los individuos que provienen de su pertenencia a diversos grupos sociales ( sexo, edad, nivel de instrucción, ocupación, estado civil, religión, afiliación política, etc.). Cuando nos referimos a “opiniones, actitudes y comportamiento”, nos referimos a lo que la gente siente, piensa y hace</a:t>
            </a:r>
          </a:p>
        </p:txBody>
      </p:sp>
      <p:pic>
        <p:nvPicPr>
          <p:cNvPr id="8"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57" y="921610"/>
            <a:ext cx="2857500" cy="833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641586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B2C4A4"/>
        </a:solidFill>
        <a:effectLst/>
      </p:bgPr>
    </p:bg>
    <p:spTree>
      <p:nvGrpSpPr>
        <p:cNvPr id="1" name=""/>
        <p:cNvGrpSpPr/>
        <p:nvPr/>
      </p:nvGrpSpPr>
      <p:grpSpPr>
        <a:xfrm>
          <a:off x="0" y="0"/>
          <a:ext cx="0" cy="0"/>
          <a:chOff x="0" y="0"/>
          <a:chExt cx="0" cy="0"/>
        </a:xfrm>
      </p:grpSpPr>
      <p:sp>
        <p:nvSpPr>
          <p:cNvPr id="2" name="1 Rectángulo"/>
          <p:cNvSpPr/>
          <p:nvPr/>
        </p:nvSpPr>
        <p:spPr>
          <a:xfrm>
            <a:off x="0" y="0"/>
            <a:ext cx="9144000" cy="76470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solidFill>
                <a:prstClr val="white"/>
              </a:solidFill>
            </a:endParaRPr>
          </a:p>
        </p:txBody>
      </p:sp>
      <p:sp>
        <p:nvSpPr>
          <p:cNvPr id="4" name="3 Rectángulo"/>
          <p:cNvSpPr/>
          <p:nvPr/>
        </p:nvSpPr>
        <p:spPr>
          <a:xfrm>
            <a:off x="-108520" y="97468"/>
            <a:ext cx="7632848" cy="52322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s-ES" sz="2800"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Técnicas de recolección de información</a:t>
            </a:r>
          </a:p>
        </p:txBody>
      </p:sp>
      <p:sp>
        <p:nvSpPr>
          <p:cNvPr id="8" name="AutoShape 35"/>
          <p:cNvSpPr>
            <a:spLocks noChangeArrowheads="1"/>
          </p:cNvSpPr>
          <p:nvPr/>
        </p:nvSpPr>
        <p:spPr bwMode="auto">
          <a:xfrm>
            <a:off x="2932266" y="958468"/>
            <a:ext cx="3179749" cy="597456"/>
          </a:xfrm>
          <a:prstGeom prst="downArrowCallout">
            <a:avLst>
              <a:gd name="adj1" fmla="val 67857"/>
              <a:gd name="adj2" fmla="val 67857"/>
              <a:gd name="adj3" fmla="val 16667"/>
              <a:gd name="adj4" fmla="val 66667"/>
            </a:avLst>
          </a:prstGeom>
          <a:solidFill>
            <a:schemeClr val="accent2"/>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spAutoFit/>
          </a:bodyPr>
          <a:lstStyle/>
          <a:p>
            <a:pPr algn="ctr">
              <a:defRPr/>
            </a:pPr>
            <a:r>
              <a:rPr lang="es-ES" sz="2000" b="1" dirty="0">
                <a:solidFill>
                  <a:prstClr val="white"/>
                </a:solidFill>
                <a:effectLst>
                  <a:outerShdw blurRad="38100" dist="38100" dir="2700000" algn="tl">
                    <a:srgbClr val="000000">
                      <a:alpha val="43137"/>
                    </a:srgbClr>
                  </a:outerShdw>
                </a:effectLst>
                <a:latin typeface="Tahoma" pitchFamily="34" charset="0"/>
                <a:ea typeface="Tahoma" pitchFamily="34" charset="0"/>
                <a:cs typeface="Tahoma" pitchFamily="34" charset="0"/>
              </a:rPr>
              <a:t>ENCUESTA</a:t>
            </a:r>
          </a:p>
        </p:txBody>
      </p:sp>
      <p:graphicFrame>
        <p:nvGraphicFramePr>
          <p:cNvPr id="10" name="9 Tabla"/>
          <p:cNvGraphicFramePr>
            <a:graphicFrameLocks noGrp="1"/>
          </p:cNvGraphicFramePr>
          <p:nvPr>
            <p:extLst>
              <p:ext uri="{D42A27DB-BD31-4B8C-83A1-F6EECF244321}">
                <p14:modId xmlns:p14="http://schemas.microsoft.com/office/powerpoint/2010/main" val="2489418852"/>
              </p:ext>
            </p:extLst>
          </p:nvPr>
        </p:nvGraphicFramePr>
        <p:xfrm>
          <a:off x="178594" y="1928802"/>
          <a:ext cx="8786812" cy="4740656"/>
        </p:xfrm>
        <a:graphic>
          <a:graphicData uri="http://schemas.openxmlformats.org/drawingml/2006/table">
            <a:tbl>
              <a:tblPr/>
              <a:tblGrid>
                <a:gridCol w="3097262"/>
                <a:gridCol w="5689550"/>
              </a:tblGrid>
              <a:tr h="134522">
                <a:tc>
                  <a:txBody>
                    <a:bodyPr/>
                    <a:lstStyle/>
                    <a:p>
                      <a:pPr algn="ctr">
                        <a:lnSpc>
                          <a:spcPct val="115000"/>
                        </a:lnSpc>
                        <a:spcAft>
                          <a:spcPts val="1000"/>
                        </a:spcAft>
                      </a:pPr>
                      <a:r>
                        <a:rPr lang="es-ES" sz="1800" b="1" dirty="0">
                          <a:solidFill>
                            <a:schemeClr val="bg1"/>
                          </a:solidFill>
                          <a:latin typeface="Tahoma" pitchFamily="34" charset="0"/>
                          <a:ea typeface="Tahoma" pitchFamily="34" charset="0"/>
                          <a:cs typeface="Tahoma" pitchFamily="34" charset="0"/>
                        </a:rPr>
                        <a:t>VENTAJAS</a:t>
                      </a:r>
                      <a:endParaRPr lang="es-ES" sz="1800" dirty="0">
                        <a:solidFill>
                          <a:schemeClr val="bg1"/>
                        </a:solidFill>
                        <a:latin typeface="Tahoma" pitchFamily="34" charset="0"/>
                        <a:ea typeface="Tahoma" pitchFamily="34" charset="0"/>
                        <a:cs typeface="Tahoma" pitchFamily="34" charset="0"/>
                      </a:endParaRPr>
                    </a:p>
                  </a:txBody>
                  <a:tcPr marL="44450" marR="4445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DFFB9"/>
                    </a:solidFill>
                  </a:tcPr>
                </a:tc>
                <a:tc>
                  <a:txBody>
                    <a:bodyPr/>
                    <a:lstStyle/>
                    <a:p>
                      <a:pPr algn="ctr">
                        <a:lnSpc>
                          <a:spcPct val="115000"/>
                        </a:lnSpc>
                        <a:spcAft>
                          <a:spcPts val="1000"/>
                        </a:spcAft>
                      </a:pPr>
                      <a:r>
                        <a:rPr lang="es-ES" sz="2000" b="1" dirty="0">
                          <a:solidFill>
                            <a:schemeClr val="bg1"/>
                          </a:solidFill>
                          <a:latin typeface="Tahoma" pitchFamily="34" charset="0"/>
                          <a:ea typeface="Tahoma" pitchFamily="34" charset="0"/>
                          <a:cs typeface="Tahoma" pitchFamily="34" charset="0"/>
                        </a:rPr>
                        <a:t>LIMITACIONES</a:t>
                      </a:r>
                      <a:endParaRPr lang="es-ES" sz="2000" dirty="0">
                        <a:solidFill>
                          <a:schemeClr val="bg1"/>
                        </a:solidFill>
                        <a:latin typeface="Tahoma" pitchFamily="34" charset="0"/>
                        <a:ea typeface="Tahoma" pitchFamily="34" charset="0"/>
                        <a:cs typeface="Tahoma" pitchFamily="34" charset="0"/>
                      </a:endParaRPr>
                    </a:p>
                  </a:txBody>
                  <a:tcPr marL="44450" marR="4445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ABF8E"/>
                    </a:solidFill>
                  </a:tcPr>
                </a:tc>
              </a:tr>
              <a:tr h="3886492">
                <a:tc>
                  <a:txBody>
                    <a:bodyPr/>
                    <a:lstStyle/>
                    <a:p>
                      <a:pPr algn="just">
                        <a:lnSpc>
                          <a:spcPct val="115000"/>
                        </a:lnSpc>
                        <a:spcAft>
                          <a:spcPts val="1000"/>
                        </a:spcAft>
                        <a:buFont typeface="Wingdings" pitchFamily="2" charset="2"/>
                        <a:buChar char="§"/>
                      </a:pPr>
                      <a:r>
                        <a:rPr lang="es-ES" sz="1800" b="0" kern="1200" dirty="0" smtClean="0">
                          <a:solidFill>
                            <a:schemeClr val="bg1"/>
                          </a:solidFill>
                          <a:latin typeface="Tahoma" pitchFamily="34" charset="0"/>
                          <a:ea typeface="Tahoma" pitchFamily="34" charset="0"/>
                          <a:cs typeface="Tahoma" pitchFamily="34" charset="0"/>
                        </a:rPr>
                        <a:t> </a:t>
                      </a:r>
                      <a:r>
                        <a:rPr lang="es-VE" sz="1800" b="0" kern="1200" dirty="0" smtClean="0">
                          <a:solidFill>
                            <a:schemeClr val="bg1"/>
                          </a:solidFill>
                          <a:effectLst/>
                          <a:latin typeface="Tahoma" pitchFamily="34" charset="0"/>
                          <a:ea typeface="Tahoma" pitchFamily="34" charset="0"/>
                          <a:cs typeface="Tahoma" pitchFamily="34" charset="0"/>
                        </a:rPr>
                        <a:t>A</a:t>
                      </a:r>
                      <a:r>
                        <a:rPr lang="es-VE" sz="1800" kern="1200" dirty="0" smtClean="0">
                          <a:solidFill>
                            <a:schemeClr val="bg1"/>
                          </a:solidFill>
                          <a:effectLst/>
                          <a:latin typeface="Tahoma" pitchFamily="34" charset="0"/>
                          <a:ea typeface="Tahoma" pitchFamily="34" charset="0"/>
                          <a:cs typeface="Tahoma" pitchFamily="34" charset="0"/>
                        </a:rPr>
                        <a:t>mplio alcance</a:t>
                      </a:r>
                    </a:p>
                    <a:p>
                      <a:pPr algn="just">
                        <a:lnSpc>
                          <a:spcPct val="115000"/>
                        </a:lnSpc>
                        <a:spcAft>
                          <a:spcPts val="1000"/>
                        </a:spcAft>
                        <a:buFont typeface="Wingdings" pitchFamily="2" charset="2"/>
                        <a:buChar char="§"/>
                      </a:pPr>
                      <a:r>
                        <a:rPr lang="es-VE" sz="1800" kern="1200" dirty="0" smtClean="0">
                          <a:solidFill>
                            <a:schemeClr val="bg1"/>
                          </a:solidFill>
                          <a:effectLst/>
                          <a:latin typeface="Tahoma" pitchFamily="34" charset="0"/>
                          <a:ea typeface="Tahoma" pitchFamily="34" charset="0"/>
                          <a:cs typeface="Tahoma" pitchFamily="34" charset="0"/>
                        </a:rPr>
                        <a:t>Puede ser rápida en su construcción</a:t>
                      </a:r>
                    </a:p>
                    <a:p>
                      <a:pPr algn="just">
                        <a:lnSpc>
                          <a:spcPct val="115000"/>
                        </a:lnSpc>
                        <a:spcAft>
                          <a:spcPts val="1000"/>
                        </a:spcAft>
                        <a:buFont typeface="Wingdings" pitchFamily="2" charset="2"/>
                        <a:buChar char="§"/>
                      </a:pPr>
                      <a:r>
                        <a:rPr lang="es-VE" sz="1800" kern="1200" dirty="0" smtClean="0">
                          <a:solidFill>
                            <a:schemeClr val="bg1"/>
                          </a:solidFill>
                          <a:effectLst/>
                          <a:latin typeface="Tahoma" pitchFamily="34" charset="0"/>
                          <a:ea typeface="Tahoma" pitchFamily="34" charset="0"/>
                          <a:cs typeface="Tahoma" pitchFamily="34" charset="0"/>
                        </a:rPr>
                        <a:t>Económica en su aplicación</a:t>
                      </a:r>
                    </a:p>
                  </a:txBody>
                  <a:tcPr marL="44450" marR="4445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DFFB9"/>
                    </a:solidFill>
                  </a:tcPr>
                </a:tc>
                <a:tc>
                  <a:txBody>
                    <a:bodyPr/>
                    <a:lstStyle/>
                    <a:p>
                      <a:pPr algn="just">
                        <a:lnSpc>
                          <a:spcPct val="115000"/>
                        </a:lnSpc>
                        <a:spcAft>
                          <a:spcPts val="1000"/>
                        </a:spcAft>
                        <a:buFont typeface="Wingdings" pitchFamily="2" charset="2"/>
                        <a:buChar char="§"/>
                      </a:pPr>
                      <a:r>
                        <a:rPr lang="es-ES" sz="2000" b="0" dirty="0">
                          <a:solidFill>
                            <a:schemeClr val="bg1"/>
                          </a:solidFill>
                          <a:latin typeface="Tahoma" pitchFamily="34" charset="0"/>
                          <a:ea typeface="Tahoma" pitchFamily="34" charset="0"/>
                          <a:cs typeface="Tahoma" pitchFamily="34" charset="0"/>
                        </a:rPr>
                        <a:t> </a:t>
                      </a:r>
                      <a:r>
                        <a:rPr lang="es-VE" sz="1800" kern="1200" dirty="0" smtClean="0">
                          <a:solidFill>
                            <a:schemeClr val="bg1"/>
                          </a:solidFill>
                          <a:effectLst/>
                          <a:latin typeface="Tahoma" pitchFamily="34" charset="0"/>
                          <a:ea typeface="Tahoma" pitchFamily="34" charset="0"/>
                          <a:cs typeface="Tahoma" pitchFamily="34" charset="0"/>
                        </a:rPr>
                        <a:t>Se adapta mejor a una investigación “extensa” que a una “intensa” ya que  la información que se busca, más precisa y puntual, suele ir en desmedro de la profundidad</a:t>
                      </a:r>
                    </a:p>
                    <a:p>
                      <a:pPr algn="just">
                        <a:lnSpc>
                          <a:spcPct val="115000"/>
                        </a:lnSpc>
                        <a:spcAft>
                          <a:spcPts val="1000"/>
                        </a:spcAft>
                        <a:buFont typeface="Wingdings" pitchFamily="2" charset="2"/>
                        <a:buChar char="§"/>
                      </a:pPr>
                      <a:r>
                        <a:rPr lang="es-VE" sz="1800" kern="1200" dirty="0" smtClean="0">
                          <a:solidFill>
                            <a:schemeClr val="bg1"/>
                          </a:solidFill>
                          <a:effectLst/>
                          <a:latin typeface="Tahoma" pitchFamily="34" charset="0"/>
                          <a:ea typeface="Tahoma" pitchFamily="34" charset="0"/>
                          <a:cs typeface="Tahoma" pitchFamily="34" charset="0"/>
                        </a:rPr>
                        <a:t>Puede apartar en forma temporal al encuestado de su propio contexto social; y esto puede invalidar el resultado de la encuesta.</a:t>
                      </a:r>
                    </a:p>
                    <a:p>
                      <a:pPr algn="just">
                        <a:lnSpc>
                          <a:spcPct val="115000"/>
                        </a:lnSpc>
                        <a:spcAft>
                          <a:spcPts val="1000"/>
                        </a:spcAft>
                        <a:buFont typeface="Wingdings" pitchFamily="2" charset="2"/>
                        <a:buChar char="§"/>
                      </a:pPr>
                      <a:r>
                        <a:rPr lang="es-VE" sz="1800" kern="1200" dirty="0" smtClean="0">
                          <a:solidFill>
                            <a:schemeClr val="bg1"/>
                          </a:solidFill>
                          <a:effectLst/>
                          <a:latin typeface="Tahoma" pitchFamily="34" charset="0"/>
                          <a:ea typeface="Tahoma" pitchFamily="34" charset="0"/>
                          <a:cs typeface="Tahoma" pitchFamily="34" charset="0"/>
                        </a:rPr>
                        <a:t>La entrevista es un suceso extraordinario en la vida del entrevistado. Esta separación puede afectar el modo de interacción con el entrevistador en forma no natural de una gran cantidad de conocimientos de investigación y de complejidad de fenómenos a estudiar.</a:t>
                      </a:r>
                      <a:endParaRPr lang="es-ES" sz="2000" b="0" dirty="0">
                        <a:solidFill>
                          <a:schemeClr val="bg1"/>
                        </a:solidFill>
                        <a:latin typeface="Tahoma" pitchFamily="34" charset="0"/>
                        <a:ea typeface="Tahoma" pitchFamily="34" charset="0"/>
                        <a:cs typeface="Tahoma" pitchFamily="34" charset="0"/>
                      </a:endParaRPr>
                    </a:p>
                  </a:txBody>
                  <a:tcPr marL="44450" marR="4445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ABF8E"/>
                    </a:solidFill>
                  </a:tcPr>
                </a:tc>
              </a:tr>
            </a:tbl>
          </a:graphicData>
        </a:graphic>
      </p:graphicFrame>
      <p:pic>
        <p:nvPicPr>
          <p:cNvPr id="11" name="Picture 23" descr="Ver imagen en tamaño completo">
            <a:hlinkClick r:id="rId2"/>
          </p:cNvPr>
          <p:cNvPicPr>
            <a:picLocks noChangeAspect="1" noChangeArrowheads="1"/>
          </p:cNvPicPr>
          <p:nvPr/>
        </p:nvPicPr>
        <p:blipFill>
          <a:blip r:embed="rId3"/>
          <a:srcRect/>
          <a:stretch>
            <a:fillRect/>
          </a:stretch>
        </p:blipFill>
        <p:spPr bwMode="auto">
          <a:xfrm>
            <a:off x="7524327" y="172650"/>
            <a:ext cx="1421119" cy="1421119"/>
          </a:xfrm>
          <a:prstGeom prst="rect">
            <a:avLst/>
          </a:prstGeom>
          <a:noFill/>
          <a:ln>
            <a:solidFill>
              <a:srgbClr val="B85808"/>
            </a:solidFill>
          </a:ln>
          <a:effectLst/>
        </p:spPr>
      </p:pic>
      <p:pic>
        <p:nvPicPr>
          <p:cNvPr id="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895987"/>
            <a:ext cx="2857500" cy="833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858512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B2C4A4"/>
        </a:solidFill>
        <a:effectLst/>
      </p:bgPr>
    </p:bg>
    <p:spTree>
      <p:nvGrpSpPr>
        <p:cNvPr id="1" name=""/>
        <p:cNvGrpSpPr/>
        <p:nvPr/>
      </p:nvGrpSpPr>
      <p:grpSpPr>
        <a:xfrm>
          <a:off x="0" y="0"/>
          <a:ext cx="0" cy="0"/>
          <a:chOff x="0" y="0"/>
          <a:chExt cx="0" cy="0"/>
        </a:xfrm>
      </p:grpSpPr>
      <p:sp>
        <p:nvSpPr>
          <p:cNvPr id="2" name="1 Rectángulo"/>
          <p:cNvSpPr/>
          <p:nvPr/>
        </p:nvSpPr>
        <p:spPr>
          <a:xfrm>
            <a:off x="0" y="0"/>
            <a:ext cx="9144000" cy="76470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sz="2000">
              <a:solidFill>
                <a:prstClr val="white"/>
              </a:solidFill>
              <a:latin typeface="Tahoma" pitchFamily="34" charset="0"/>
              <a:ea typeface="Tahoma" pitchFamily="34" charset="0"/>
              <a:cs typeface="Tahoma" pitchFamily="34" charset="0"/>
            </a:endParaRPr>
          </a:p>
        </p:txBody>
      </p:sp>
      <p:sp>
        <p:nvSpPr>
          <p:cNvPr id="4" name="3 Rectángulo"/>
          <p:cNvSpPr/>
          <p:nvPr/>
        </p:nvSpPr>
        <p:spPr>
          <a:xfrm>
            <a:off x="-108520" y="97468"/>
            <a:ext cx="7632848" cy="52322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s-ES" sz="2800"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Técnicas de recolección de información</a:t>
            </a:r>
          </a:p>
        </p:txBody>
      </p:sp>
      <p:sp>
        <p:nvSpPr>
          <p:cNvPr id="9" name="AutoShape 35"/>
          <p:cNvSpPr>
            <a:spLocks noChangeArrowheads="1"/>
          </p:cNvSpPr>
          <p:nvPr/>
        </p:nvSpPr>
        <p:spPr bwMode="auto">
          <a:xfrm>
            <a:off x="2243425" y="1082929"/>
            <a:ext cx="2928958" cy="597456"/>
          </a:xfrm>
          <a:prstGeom prst="downArrowCallout">
            <a:avLst>
              <a:gd name="adj1" fmla="val 67857"/>
              <a:gd name="adj2" fmla="val 67857"/>
              <a:gd name="adj3" fmla="val 16667"/>
              <a:gd name="adj4" fmla="val 66667"/>
            </a:avLst>
          </a:prstGeom>
          <a:solidFill>
            <a:schemeClr val="accent2"/>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spAutoFit/>
          </a:bodyPr>
          <a:lstStyle/>
          <a:p>
            <a:pPr algn="ctr">
              <a:defRPr/>
            </a:pPr>
            <a:r>
              <a:rPr lang="es-ES" sz="2000" b="1" dirty="0">
                <a:solidFill>
                  <a:prstClr val="white"/>
                </a:solidFill>
                <a:latin typeface="Tahoma" pitchFamily="34" charset="0"/>
                <a:ea typeface="Tahoma" pitchFamily="34" charset="0"/>
                <a:cs typeface="Tahoma" pitchFamily="34" charset="0"/>
              </a:rPr>
              <a:t>LA ENTREVISTA</a:t>
            </a:r>
          </a:p>
        </p:txBody>
      </p:sp>
      <p:sp>
        <p:nvSpPr>
          <p:cNvPr id="12" name="11 CuadroTexto"/>
          <p:cNvSpPr txBox="1"/>
          <p:nvPr/>
        </p:nvSpPr>
        <p:spPr>
          <a:xfrm>
            <a:off x="564363" y="2060848"/>
            <a:ext cx="6372200" cy="1323439"/>
          </a:xfrm>
          <a:prstGeom prst="rect">
            <a:avLst/>
          </a:prstGeom>
          <a:solidFill>
            <a:srgbClr val="FDFFB9"/>
          </a:solidFill>
          <a:ln>
            <a:noFill/>
          </a:ln>
          <a:effectLst>
            <a:glow rad="101600">
              <a:schemeClr val="accent6">
                <a:satMod val="175000"/>
                <a:alpha val="40000"/>
              </a:schemeClr>
            </a:glow>
          </a:effectLst>
          <a:scene3d>
            <a:camera prst="orthographicFront">
              <a:rot lat="0" lon="0" rev="0"/>
            </a:camera>
            <a:lightRig rig="glow" dir="t">
              <a:rot lat="0" lon="0" rev="14100000"/>
            </a:lightRig>
          </a:scene3d>
          <a:sp3d prstMaterial="softEdge">
            <a:bevelT w="127000" prst="artDeco"/>
          </a:sp3d>
        </p:spPr>
        <p:txBody>
          <a:bodyPr wrap="square">
            <a:spAutoFit/>
          </a:bodyPr>
          <a:lstStyle/>
          <a:p>
            <a:pPr algn="just">
              <a:defRPr/>
            </a:pPr>
            <a:r>
              <a:rPr lang="es-ES" sz="2000" b="1" dirty="0">
                <a:solidFill>
                  <a:prstClr val="black"/>
                </a:solidFill>
                <a:latin typeface="Tahoma" pitchFamily="34" charset="0"/>
                <a:ea typeface="Tahoma" pitchFamily="34" charset="0"/>
                <a:cs typeface="Tahoma" pitchFamily="34" charset="0"/>
              </a:rPr>
              <a:t>La entrevista consiste en una conversación entre dos o más personas, sobre un tema determinado de acuerdo a ciertos esquemas o pautas determinadas.</a:t>
            </a:r>
            <a:endParaRPr lang="es-ES" sz="2000" dirty="0">
              <a:solidFill>
                <a:prstClr val="black"/>
              </a:solidFill>
              <a:latin typeface="Tahoma" pitchFamily="34" charset="0"/>
              <a:ea typeface="Tahoma" pitchFamily="34" charset="0"/>
              <a:cs typeface="Tahoma" pitchFamily="34" charset="0"/>
            </a:endParaRPr>
          </a:p>
        </p:txBody>
      </p:sp>
      <p:sp>
        <p:nvSpPr>
          <p:cNvPr id="13" name="AutoShape 35"/>
          <p:cNvSpPr>
            <a:spLocks noChangeArrowheads="1"/>
          </p:cNvSpPr>
          <p:nvPr/>
        </p:nvSpPr>
        <p:spPr bwMode="auto">
          <a:xfrm>
            <a:off x="1403649" y="3789040"/>
            <a:ext cx="4608509" cy="1057037"/>
          </a:xfrm>
          <a:prstGeom prst="downArrowCallout">
            <a:avLst>
              <a:gd name="adj1" fmla="val 67857"/>
              <a:gd name="adj2" fmla="val 67857"/>
              <a:gd name="adj3" fmla="val 16667"/>
              <a:gd name="adj4" fmla="val 66667"/>
            </a:avLst>
          </a:prstGeom>
          <a:solidFill>
            <a:schemeClr val="accent2"/>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spAutoFit/>
          </a:bodyPr>
          <a:lstStyle/>
          <a:p>
            <a:pPr algn="ctr">
              <a:defRPr/>
            </a:pPr>
            <a:r>
              <a:rPr lang="es-ES" sz="2000" b="1" dirty="0">
                <a:solidFill>
                  <a:prstClr val="white"/>
                </a:solidFill>
                <a:latin typeface="Tahoma" pitchFamily="34" charset="0"/>
                <a:ea typeface="Tahoma" pitchFamily="34" charset="0"/>
                <a:cs typeface="Tahoma" pitchFamily="34" charset="0"/>
              </a:rPr>
              <a:t>MODALIDADES DE LA ENTREVISTA</a:t>
            </a:r>
          </a:p>
        </p:txBody>
      </p:sp>
      <p:sp>
        <p:nvSpPr>
          <p:cNvPr id="14" name="13 CuadroTexto"/>
          <p:cNvSpPr txBox="1"/>
          <p:nvPr/>
        </p:nvSpPr>
        <p:spPr>
          <a:xfrm>
            <a:off x="1014159" y="5206592"/>
            <a:ext cx="5472608" cy="1323439"/>
          </a:xfrm>
          <a:prstGeom prst="rect">
            <a:avLst/>
          </a:prstGeom>
          <a:solidFill>
            <a:srgbClr val="FDFFB9"/>
          </a:solidFill>
          <a:ln>
            <a:noFill/>
          </a:ln>
          <a:effectLst>
            <a:glow rad="101600">
              <a:schemeClr val="accent6">
                <a:satMod val="175000"/>
                <a:alpha val="40000"/>
              </a:schemeClr>
            </a:glow>
          </a:effectLst>
          <a:scene3d>
            <a:camera prst="orthographicFront">
              <a:rot lat="0" lon="0" rev="0"/>
            </a:camera>
            <a:lightRig rig="glow" dir="t">
              <a:rot lat="0" lon="0" rev="14100000"/>
            </a:lightRig>
          </a:scene3d>
          <a:sp3d prstMaterial="softEdge">
            <a:bevelT w="127000" prst="artDeco"/>
          </a:sp3d>
        </p:spPr>
        <p:txBody>
          <a:bodyPr wrap="square">
            <a:spAutoFit/>
          </a:bodyPr>
          <a:lstStyle/>
          <a:p>
            <a:pPr algn="ctr">
              <a:defRPr/>
            </a:pPr>
            <a:r>
              <a:rPr lang="es-ES" sz="2000" b="1" dirty="0">
                <a:solidFill>
                  <a:prstClr val="black"/>
                </a:solidFill>
                <a:latin typeface="Tahoma" pitchFamily="34" charset="0"/>
                <a:ea typeface="Tahoma" pitchFamily="34" charset="0"/>
                <a:cs typeface="Tahoma" pitchFamily="34" charset="0"/>
              </a:rPr>
              <a:t>Entrevista estructurada o formal.</a:t>
            </a:r>
          </a:p>
          <a:p>
            <a:pPr algn="ctr">
              <a:defRPr/>
            </a:pPr>
            <a:r>
              <a:rPr lang="es-ES" sz="2000" b="1" dirty="0">
                <a:solidFill>
                  <a:prstClr val="black"/>
                </a:solidFill>
                <a:latin typeface="Tahoma" pitchFamily="34" charset="0"/>
                <a:ea typeface="Tahoma" pitchFamily="34" charset="0"/>
                <a:cs typeface="Tahoma" pitchFamily="34" charset="0"/>
              </a:rPr>
              <a:t> </a:t>
            </a:r>
          </a:p>
          <a:p>
            <a:pPr algn="ctr">
              <a:defRPr/>
            </a:pPr>
            <a:r>
              <a:rPr lang="es-ES" sz="2000" b="1" dirty="0">
                <a:solidFill>
                  <a:prstClr val="black"/>
                </a:solidFill>
                <a:latin typeface="Tahoma" pitchFamily="34" charset="0"/>
                <a:ea typeface="Tahoma" pitchFamily="34" charset="0"/>
                <a:cs typeface="Tahoma" pitchFamily="34" charset="0"/>
              </a:rPr>
              <a:t>Entrevista no estructurada o informal.</a:t>
            </a:r>
          </a:p>
          <a:p>
            <a:pPr algn="ctr">
              <a:defRPr/>
            </a:pPr>
            <a:endParaRPr lang="es-ES" sz="2000" b="1" dirty="0">
              <a:solidFill>
                <a:prstClr val="black"/>
              </a:solidFill>
              <a:latin typeface="Tahoma" pitchFamily="34" charset="0"/>
              <a:ea typeface="Tahoma" pitchFamily="34" charset="0"/>
              <a:cs typeface="Tahoma" pitchFamily="34" charset="0"/>
            </a:endParaRPr>
          </a:p>
        </p:txBody>
      </p:sp>
      <p:pic>
        <p:nvPicPr>
          <p:cNvPr id="15" name="Picture 21" descr="Ver imagen en tamaño completo">
            <a:hlinkClick r:id="rId2"/>
          </p:cNvPr>
          <p:cNvPicPr>
            <a:picLocks noChangeAspect="1" noChangeArrowheads="1"/>
          </p:cNvPicPr>
          <p:nvPr/>
        </p:nvPicPr>
        <p:blipFill>
          <a:blip r:embed="rId3"/>
          <a:srcRect/>
          <a:stretch>
            <a:fillRect/>
          </a:stretch>
        </p:blipFill>
        <p:spPr bwMode="auto">
          <a:xfrm>
            <a:off x="7685239" y="327571"/>
            <a:ext cx="1372503" cy="2071702"/>
          </a:xfrm>
          <a:prstGeom prst="rect">
            <a:avLst/>
          </a:prstGeom>
          <a:noFill/>
          <a:ln>
            <a:solidFill>
              <a:srgbClr val="B85808"/>
            </a:solidFill>
          </a:ln>
          <a:effectLst/>
          <a:scene3d>
            <a:camera prst="orthographicFront"/>
            <a:lightRig rig="threePt" dir="t"/>
          </a:scene3d>
          <a:sp3d>
            <a:bevelT/>
          </a:sp3d>
        </p:spPr>
      </p:pic>
      <p:pic>
        <p:nvPicPr>
          <p:cNvPr id="1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72200" y="6237312"/>
            <a:ext cx="2857500" cy="833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567944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B2C4A4"/>
        </a:solidFill>
        <a:effectLst/>
      </p:bgPr>
    </p:bg>
    <p:spTree>
      <p:nvGrpSpPr>
        <p:cNvPr id="1" name=""/>
        <p:cNvGrpSpPr/>
        <p:nvPr/>
      </p:nvGrpSpPr>
      <p:grpSpPr>
        <a:xfrm>
          <a:off x="0" y="0"/>
          <a:ext cx="0" cy="0"/>
          <a:chOff x="0" y="0"/>
          <a:chExt cx="0" cy="0"/>
        </a:xfrm>
      </p:grpSpPr>
      <p:sp>
        <p:nvSpPr>
          <p:cNvPr id="2" name="1 Rectángulo"/>
          <p:cNvSpPr/>
          <p:nvPr/>
        </p:nvSpPr>
        <p:spPr>
          <a:xfrm>
            <a:off x="0" y="0"/>
            <a:ext cx="9144000" cy="76470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sz="2000">
              <a:solidFill>
                <a:prstClr val="white"/>
              </a:solidFill>
              <a:latin typeface="Tahoma" pitchFamily="34" charset="0"/>
              <a:ea typeface="Tahoma" pitchFamily="34" charset="0"/>
              <a:cs typeface="Tahoma" pitchFamily="34" charset="0"/>
            </a:endParaRPr>
          </a:p>
        </p:txBody>
      </p:sp>
      <p:pic>
        <p:nvPicPr>
          <p:cNvPr id="15" name="Picture 21" descr="Ver imagen en tamaño completo">
            <a:hlinkClick r:id="rId2"/>
          </p:cNvPr>
          <p:cNvPicPr>
            <a:picLocks noChangeAspect="1" noChangeArrowheads="1"/>
          </p:cNvPicPr>
          <p:nvPr/>
        </p:nvPicPr>
        <p:blipFill>
          <a:blip r:embed="rId3"/>
          <a:srcRect/>
          <a:stretch>
            <a:fillRect/>
          </a:stretch>
        </p:blipFill>
        <p:spPr bwMode="auto">
          <a:xfrm>
            <a:off x="7762726" y="214477"/>
            <a:ext cx="1217529" cy="1837778"/>
          </a:xfrm>
          <a:prstGeom prst="rect">
            <a:avLst/>
          </a:prstGeom>
          <a:noFill/>
          <a:ln>
            <a:solidFill>
              <a:srgbClr val="B85808"/>
            </a:solidFill>
          </a:ln>
          <a:effectLst/>
          <a:scene3d>
            <a:camera prst="orthographicFront"/>
            <a:lightRig rig="threePt" dir="t"/>
          </a:scene3d>
          <a:sp3d>
            <a:bevelT/>
          </a:sp3d>
        </p:spPr>
      </p:pic>
      <p:graphicFrame>
        <p:nvGraphicFramePr>
          <p:cNvPr id="10" name="9 Tabla"/>
          <p:cNvGraphicFramePr>
            <a:graphicFrameLocks noGrp="1"/>
          </p:cNvGraphicFramePr>
          <p:nvPr>
            <p:extLst>
              <p:ext uri="{D42A27DB-BD31-4B8C-83A1-F6EECF244321}">
                <p14:modId xmlns:p14="http://schemas.microsoft.com/office/powerpoint/2010/main" val="3139864573"/>
              </p:ext>
            </p:extLst>
          </p:nvPr>
        </p:nvGraphicFramePr>
        <p:xfrm>
          <a:off x="323528" y="2692390"/>
          <a:ext cx="8215314" cy="3535680"/>
        </p:xfrm>
        <a:graphic>
          <a:graphicData uri="http://schemas.openxmlformats.org/drawingml/2006/table">
            <a:tbl>
              <a:tblPr/>
              <a:tblGrid>
                <a:gridCol w="4107657"/>
                <a:gridCol w="4107657"/>
              </a:tblGrid>
              <a:tr h="315440">
                <a:tc>
                  <a:txBody>
                    <a:bodyPr/>
                    <a:lstStyle/>
                    <a:p>
                      <a:pPr algn="ctr">
                        <a:lnSpc>
                          <a:spcPct val="115000"/>
                        </a:lnSpc>
                        <a:spcAft>
                          <a:spcPts val="1000"/>
                        </a:spcAft>
                      </a:pPr>
                      <a:r>
                        <a:rPr lang="es-ES" sz="1800" b="1" dirty="0">
                          <a:solidFill>
                            <a:schemeClr val="bg1"/>
                          </a:solidFill>
                          <a:latin typeface="Arial" pitchFamily="34" charset="0"/>
                          <a:ea typeface="Times New Roman"/>
                          <a:cs typeface="Arial" pitchFamily="34" charset="0"/>
                        </a:rPr>
                        <a:t>VENTAJAS</a:t>
                      </a:r>
                      <a:endParaRPr lang="es-ES" sz="1800" b="1" dirty="0">
                        <a:solidFill>
                          <a:schemeClr val="bg1"/>
                        </a:solidFill>
                        <a:latin typeface="Arial" pitchFamily="34" charset="0"/>
                        <a:ea typeface="Calibri"/>
                        <a:cs typeface="Arial" pitchFamily="34" charset="0"/>
                      </a:endParaRPr>
                    </a:p>
                  </a:txBody>
                  <a:tcPr marL="44450" marR="4445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DFFB9"/>
                    </a:solidFill>
                  </a:tcPr>
                </a:tc>
                <a:tc>
                  <a:txBody>
                    <a:bodyPr/>
                    <a:lstStyle/>
                    <a:p>
                      <a:pPr algn="ctr">
                        <a:lnSpc>
                          <a:spcPct val="115000"/>
                        </a:lnSpc>
                        <a:spcAft>
                          <a:spcPts val="1000"/>
                        </a:spcAft>
                      </a:pPr>
                      <a:r>
                        <a:rPr lang="es-ES" sz="1800" b="1" dirty="0">
                          <a:solidFill>
                            <a:schemeClr val="bg1"/>
                          </a:solidFill>
                          <a:latin typeface="Arial" pitchFamily="34" charset="0"/>
                          <a:ea typeface="Times New Roman"/>
                          <a:cs typeface="Arial" pitchFamily="34" charset="0"/>
                        </a:rPr>
                        <a:t>LIMITACIONES</a:t>
                      </a:r>
                      <a:endParaRPr lang="es-ES" sz="1800" b="1" dirty="0">
                        <a:solidFill>
                          <a:schemeClr val="bg1"/>
                        </a:solidFill>
                        <a:latin typeface="Arial" pitchFamily="34" charset="0"/>
                        <a:ea typeface="Calibri"/>
                        <a:cs typeface="Arial" pitchFamily="34" charset="0"/>
                      </a:endParaRPr>
                    </a:p>
                  </a:txBody>
                  <a:tcPr marL="44450" marR="4445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DFFB9"/>
                    </a:solidFill>
                  </a:tcPr>
                </a:tc>
              </a:tr>
              <a:tr h="3219923">
                <a:tc>
                  <a:txBody>
                    <a:bodyPr/>
                    <a:lstStyle/>
                    <a:p>
                      <a:pPr algn="just">
                        <a:lnSpc>
                          <a:spcPct val="115000"/>
                        </a:lnSpc>
                        <a:spcAft>
                          <a:spcPts val="1000"/>
                        </a:spcAft>
                        <a:buFont typeface="Arial" pitchFamily="34" charset="0"/>
                        <a:buChar char="•"/>
                      </a:pPr>
                      <a:r>
                        <a:rPr lang="es-ES" sz="1800" b="0" dirty="0" smtClean="0">
                          <a:solidFill>
                            <a:schemeClr val="bg1"/>
                          </a:solidFill>
                          <a:latin typeface="Arial" pitchFamily="34" charset="0"/>
                          <a:ea typeface="Times New Roman"/>
                          <a:cs typeface="Arial" pitchFamily="34" charset="0"/>
                        </a:rPr>
                        <a:t>Se </a:t>
                      </a:r>
                      <a:r>
                        <a:rPr lang="es-ES" sz="1800" b="0" dirty="0">
                          <a:solidFill>
                            <a:schemeClr val="bg1"/>
                          </a:solidFill>
                          <a:latin typeface="Arial" pitchFamily="34" charset="0"/>
                          <a:ea typeface="Times New Roman"/>
                          <a:cs typeface="Arial" pitchFamily="34" charset="0"/>
                        </a:rPr>
                        <a:t>puede obtener información independientemente del deseo de proporcionarla. </a:t>
                      </a:r>
                      <a:endParaRPr lang="es-ES" sz="1800" b="0" dirty="0">
                        <a:solidFill>
                          <a:schemeClr val="bg1"/>
                        </a:solidFill>
                        <a:latin typeface="Arial" pitchFamily="34" charset="0"/>
                        <a:ea typeface="Calibri"/>
                        <a:cs typeface="Arial" pitchFamily="34" charset="0"/>
                      </a:endParaRPr>
                    </a:p>
                    <a:p>
                      <a:pPr marL="179705" indent="-179705" algn="just">
                        <a:lnSpc>
                          <a:spcPct val="115000"/>
                        </a:lnSpc>
                        <a:spcAft>
                          <a:spcPts val="1000"/>
                        </a:spcAft>
                        <a:buFont typeface="Arial" pitchFamily="34" charset="0"/>
                        <a:buChar char="•"/>
                      </a:pPr>
                      <a:r>
                        <a:rPr lang="es-ES" sz="1800" b="0" dirty="0" smtClean="0">
                          <a:solidFill>
                            <a:schemeClr val="bg1"/>
                          </a:solidFill>
                          <a:latin typeface="Arial" pitchFamily="34" charset="0"/>
                          <a:ea typeface="Times New Roman"/>
                          <a:cs typeface="Arial" pitchFamily="34" charset="0"/>
                        </a:rPr>
                        <a:t>Los </a:t>
                      </a:r>
                      <a:r>
                        <a:rPr lang="es-ES" sz="1800" b="0" dirty="0">
                          <a:solidFill>
                            <a:schemeClr val="bg1"/>
                          </a:solidFill>
                          <a:latin typeface="Arial" pitchFamily="34" charset="0"/>
                          <a:ea typeface="Times New Roman"/>
                          <a:cs typeface="Arial" pitchFamily="34" charset="0"/>
                        </a:rPr>
                        <a:t>fenómenos se estudian dentro </a:t>
                      </a:r>
                      <a:r>
                        <a:rPr lang="es-ES" sz="1800" b="0" dirty="0" smtClean="0">
                          <a:solidFill>
                            <a:schemeClr val="bg1"/>
                          </a:solidFill>
                          <a:latin typeface="Arial" pitchFamily="34" charset="0"/>
                          <a:ea typeface="Times New Roman"/>
                          <a:cs typeface="Arial" pitchFamily="34" charset="0"/>
                        </a:rPr>
                        <a:t>de</a:t>
                      </a:r>
                      <a:r>
                        <a:rPr lang="es-ES" sz="1800" b="0" baseline="0" dirty="0" smtClean="0">
                          <a:solidFill>
                            <a:schemeClr val="bg1"/>
                          </a:solidFill>
                          <a:latin typeface="Arial" pitchFamily="34" charset="0"/>
                          <a:ea typeface="Times New Roman"/>
                          <a:cs typeface="Arial" pitchFamily="34" charset="0"/>
                        </a:rPr>
                        <a:t> </a:t>
                      </a:r>
                      <a:r>
                        <a:rPr lang="es-ES" sz="1800" b="0" dirty="0" smtClean="0">
                          <a:solidFill>
                            <a:schemeClr val="bg1"/>
                          </a:solidFill>
                          <a:latin typeface="Arial" pitchFamily="34" charset="0"/>
                          <a:ea typeface="Times New Roman"/>
                          <a:cs typeface="Arial" pitchFamily="34" charset="0"/>
                        </a:rPr>
                        <a:t>su  </a:t>
                      </a:r>
                      <a:r>
                        <a:rPr lang="es-ES" sz="1800" b="0" dirty="0">
                          <a:solidFill>
                            <a:schemeClr val="bg1"/>
                          </a:solidFill>
                          <a:latin typeface="Arial" pitchFamily="34" charset="0"/>
                          <a:ea typeface="Times New Roman"/>
                          <a:cs typeface="Arial" pitchFamily="34" charset="0"/>
                        </a:rPr>
                        <a:t>contexto.           </a:t>
                      </a:r>
                      <a:endParaRPr lang="es-ES" sz="1800" b="0" dirty="0">
                        <a:solidFill>
                          <a:schemeClr val="bg1"/>
                        </a:solidFill>
                        <a:latin typeface="Arial" pitchFamily="34" charset="0"/>
                        <a:ea typeface="Calibri"/>
                        <a:cs typeface="Arial" pitchFamily="34" charset="0"/>
                      </a:endParaRPr>
                    </a:p>
                    <a:p>
                      <a:pPr algn="just">
                        <a:lnSpc>
                          <a:spcPct val="115000"/>
                        </a:lnSpc>
                        <a:spcAft>
                          <a:spcPts val="1000"/>
                        </a:spcAft>
                        <a:buFont typeface="Arial" pitchFamily="34" charset="0"/>
                        <a:buChar char="•"/>
                      </a:pPr>
                      <a:r>
                        <a:rPr lang="es-ES" sz="1800" b="0" dirty="0" smtClean="0">
                          <a:solidFill>
                            <a:schemeClr val="bg1"/>
                          </a:solidFill>
                          <a:latin typeface="Arial" pitchFamily="34" charset="0"/>
                          <a:ea typeface="Times New Roman"/>
                          <a:cs typeface="Arial" pitchFamily="34" charset="0"/>
                        </a:rPr>
                        <a:t>Los </a:t>
                      </a:r>
                      <a:r>
                        <a:rPr lang="es-ES" sz="1800" b="0" dirty="0">
                          <a:solidFill>
                            <a:schemeClr val="bg1"/>
                          </a:solidFill>
                          <a:latin typeface="Arial" pitchFamily="34" charset="0"/>
                          <a:ea typeface="Times New Roman"/>
                          <a:cs typeface="Arial" pitchFamily="34" charset="0"/>
                        </a:rPr>
                        <a:t>hechos se estudian sin intermediarios.</a:t>
                      </a:r>
                      <a:endParaRPr lang="es-ES" sz="1800" b="0" dirty="0">
                        <a:solidFill>
                          <a:schemeClr val="bg1"/>
                        </a:solidFill>
                        <a:latin typeface="Arial" pitchFamily="34" charset="0"/>
                        <a:ea typeface="Calibri"/>
                        <a:cs typeface="Arial" pitchFamily="34" charset="0"/>
                      </a:endParaRPr>
                    </a:p>
                  </a:txBody>
                  <a:tcPr marL="44450" marR="4445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DFFB9"/>
                    </a:solidFill>
                  </a:tcPr>
                </a:tc>
                <a:tc>
                  <a:txBody>
                    <a:bodyPr/>
                    <a:lstStyle/>
                    <a:p>
                      <a:pPr algn="just">
                        <a:lnSpc>
                          <a:spcPct val="115000"/>
                        </a:lnSpc>
                        <a:spcAft>
                          <a:spcPts val="1000"/>
                        </a:spcAft>
                        <a:buFont typeface="Arial" pitchFamily="34" charset="0"/>
                        <a:buChar char="•"/>
                      </a:pPr>
                      <a:r>
                        <a:rPr lang="es-ES" sz="1800" b="0" dirty="0" smtClean="0">
                          <a:solidFill>
                            <a:schemeClr val="bg1"/>
                          </a:solidFill>
                          <a:latin typeface="Arial" pitchFamily="34" charset="0"/>
                          <a:ea typeface="Times New Roman"/>
                          <a:cs typeface="Arial" pitchFamily="34" charset="0"/>
                        </a:rPr>
                        <a:t>La </a:t>
                      </a:r>
                      <a:r>
                        <a:rPr lang="es-ES" sz="1800" b="0" dirty="0">
                          <a:solidFill>
                            <a:schemeClr val="bg1"/>
                          </a:solidFill>
                          <a:latin typeface="Arial" pitchFamily="34" charset="0"/>
                          <a:ea typeface="Times New Roman"/>
                          <a:cs typeface="Arial" pitchFamily="34" charset="0"/>
                        </a:rPr>
                        <a:t>proyección del </a:t>
                      </a:r>
                      <a:r>
                        <a:rPr lang="es-ES" sz="1800" b="0" dirty="0" smtClean="0">
                          <a:solidFill>
                            <a:schemeClr val="bg1"/>
                          </a:solidFill>
                          <a:latin typeface="Arial" pitchFamily="34" charset="0"/>
                          <a:ea typeface="Times New Roman"/>
                          <a:cs typeface="Arial" pitchFamily="34" charset="0"/>
                        </a:rPr>
                        <a:t>observador.</a:t>
                      </a:r>
                    </a:p>
                    <a:p>
                      <a:pPr algn="just">
                        <a:lnSpc>
                          <a:spcPct val="115000"/>
                        </a:lnSpc>
                        <a:spcAft>
                          <a:spcPts val="1000"/>
                        </a:spcAft>
                        <a:buFont typeface="Arial" pitchFamily="34" charset="0"/>
                        <a:buChar char="•"/>
                      </a:pPr>
                      <a:r>
                        <a:rPr lang="es-ES" sz="1800" b="0" dirty="0" smtClean="0">
                          <a:solidFill>
                            <a:schemeClr val="bg1"/>
                          </a:solidFill>
                          <a:latin typeface="Arial" pitchFamily="34" charset="0"/>
                          <a:ea typeface="Times New Roman"/>
                          <a:cs typeface="Arial" pitchFamily="34" charset="0"/>
                        </a:rPr>
                        <a:t>Es </a:t>
                      </a:r>
                      <a:r>
                        <a:rPr lang="es-ES" sz="1800" b="0" dirty="0">
                          <a:solidFill>
                            <a:schemeClr val="bg1"/>
                          </a:solidFill>
                          <a:latin typeface="Arial" pitchFamily="34" charset="0"/>
                          <a:ea typeface="Times New Roman"/>
                          <a:cs typeface="Arial" pitchFamily="34" charset="0"/>
                        </a:rPr>
                        <a:t>posible confundir los hechos observados y la interpretación de esos </a:t>
                      </a:r>
                      <a:r>
                        <a:rPr lang="es-ES" sz="1800" b="0" dirty="0" smtClean="0">
                          <a:solidFill>
                            <a:schemeClr val="bg1"/>
                          </a:solidFill>
                          <a:latin typeface="Arial" pitchFamily="34" charset="0"/>
                          <a:ea typeface="Times New Roman"/>
                          <a:cs typeface="Arial" pitchFamily="34" charset="0"/>
                        </a:rPr>
                        <a:t>hechos.</a:t>
                      </a:r>
                    </a:p>
                    <a:p>
                      <a:pPr algn="just">
                        <a:lnSpc>
                          <a:spcPct val="115000"/>
                        </a:lnSpc>
                        <a:spcAft>
                          <a:spcPts val="1000"/>
                        </a:spcAft>
                        <a:buFont typeface="Arial" pitchFamily="34" charset="0"/>
                        <a:buChar char="•"/>
                      </a:pPr>
                      <a:r>
                        <a:rPr lang="es-ES" sz="1800" b="0" dirty="0" smtClean="0">
                          <a:solidFill>
                            <a:schemeClr val="bg1"/>
                          </a:solidFill>
                          <a:latin typeface="Arial" pitchFamily="34" charset="0"/>
                          <a:ea typeface="Times New Roman"/>
                          <a:cs typeface="Arial" pitchFamily="34" charset="0"/>
                        </a:rPr>
                        <a:t>Es </a:t>
                      </a:r>
                      <a:r>
                        <a:rPr lang="es-ES" sz="1800" b="0" dirty="0">
                          <a:solidFill>
                            <a:schemeClr val="bg1"/>
                          </a:solidFill>
                          <a:latin typeface="Arial" pitchFamily="34" charset="0"/>
                          <a:ea typeface="Times New Roman"/>
                          <a:cs typeface="Arial" pitchFamily="34" charset="0"/>
                        </a:rPr>
                        <a:t>posible la influencia del observador sobre la situación observada.</a:t>
                      </a:r>
                      <a:endParaRPr lang="es-ES" sz="1800" b="0" dirty="0">
                        <a:solidFill>
                          <a:schemeClr val="bg1"/>
                        </a:solidFill>
                        <a:latin typeface="Arial" pitchFamily="34" charset="0"/>
                        <a:ea typeface="Calibri"/>
                        <a:cs typeface="Arial" pitchFamily="34" charset="0"/>
                      </a:endParaRPr>
                    </a:p>
                    <a:p>
                      <a:pPr marL="179705" indent="-179705" algn="just">
                        <a:lnSpc>
                          <a:spcPct val="115000"/>
                        </a:lnSpc>
                        <a:spcAft>
                          <a:spcPts val="1000"/>
                        </a:spcAft>
                        <a:buFont typeface="Arial" pitchFamily="34" charset="0"/>
                        <a:buChar char="•"/>
                      </a:pPr>
                      <a:r>
                        <a:rPr lang="es-ES" sz="1800" b="0" dirty="0" smtClean="0">
                          <a:solidFill>
                            <a:schemeClr val="bg1"/>
                          </a:solidFill>
                          <a:latin typeface="Arial" pitchFamily="34" charset="0"/>
                          <a:ea typeface="Times New Roman"/>
                          <a:cs typeface="Arial" pitchFamily="34" charset="0"/>
                        </a:rPr>
                        <a:t>Existe </a:t>
                      </a:r>
                      <a:r>
                        <a:rPr lang="es-ES" sz="1800" b="0" dirty="0">
                          <a:solidFill>
                            <a:schemeClr val="bg1"/>
                          </a:solidFill>
                          <a:latin typeface="Arial" pitchFamily="34" charset="0"/>
                          <a:ea typeface="Times New Roman"/>
                          <a:cs typeface="Arial" pitchFamily="34" charset="0"/>
                        </a:rPr>
                        <a:t>el peligro de </a:t>
                      </a:r>
                      <a:r>
                        <a:rPr lang="es-ES" sz="1800" b="0" dirty="0" smtClean="0">
                          <a:solidFill>
                            <a:schemeClr val="bg1"/>
                          </a:solidFill>
                          <a:latin typeface="Arial" pitchFamily="34" charset="0"/>
                          <a:ea typeface="Times New Roman"/>
                          <a:cs typeface="Arial" pitchFamily="34" charset="0"/>
                        </a:rPr>
                        <a:t>hacer</a:t>
                      </a:r>
                      <a:r>
                        <a:rPr lang="es-ES" sz="1800" b="0" baseline="0" dirty="0" smtClean="0">
                          <a:solidFill>
                            <a:schemeClr val="bg1"/>
                          </a:solidFill>
                          <a:latin typeface="Arial" pitchFamily="34" charset="0"/>
                          <a:ea typeface="Times New Roman"/>
                          <a:cs typeface="Arial" pitchFamily="34" charset="0"/>
                        </a:rPr>
                        <a:t> </a:t>
                      </a:r>
                      <a:r>
                        <a:rPr lang="es-ES" sz="1800" b="0" dirty="0" smtClean="0">
                          <a:solidFill>
                            <a:schemeClr val="bg1"/>
                          </a:solidFill>
                          <a:latin typeface="Arial" pitchFamily="34" charset="0"/>
                          <a:ea typeface="Times New Roman"/>
                          <a:cs typeface="Arial" pitchFamily="34" charset="0"/>
                        </a:rPr>
                        <a:t>generalizaciones </a:t>
                      </a:r>
                      <a:r>
                        <a:rPr lang="es-ES" sz="1800" b="0" dirty="0">
                          <a:solidFill>
                            <a:schemeClr val="bg1"/>
                          </a:solidFill>
                          <a:latin typeface="Arial" pitchFamily="34" charset="0"/>
                          <a:ea typeface="Times New Roman"/>
                          <a:cs typeface="Arial" pitchFamily="34" charset="0"/>
                        </a:rPr>
                        <a:t>no válidas a partir de observaciones parciales.</a:t>
                      </a:r>
                      <a:endParaRPr lang="es-ES" sz="1800" b="0" dirty="0">
                        <a:solidFill>
                          <a:schemeClr val="bg1"/>
                        </a:solidFill>
                        <a:latin typeface="Arial" pitchFamily="34" charset="0"/>
                        <a:ea typeface="Calibri"/>
                        <a:cs typeface="Arial" pitchFamily="34" charset="0"/>
                      </a:endParaRPr>
                    </a:p>
                  </a:txBody>
                  <a:tcPr marL="44450" marR="4445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DFFB9"/>
                    </a:solidFill>
                  </a:tcPr>
                </a:tc>
              </a:tr>
            </a:tbl>
          </a:graphicData>
        </a:graphic>
      </p:graphicFrame>
      <p:sp>
        <p:nvSpPr>
          <p:cNvPr id="16" name="AutoShape 35"/>
          <p:cNvSpPr>
            <a:spLocks noChangeArrowheads="1"/>
          </p:cNvSpPr>
          <p:nvPr/>
        </p:nvSpPr>
        <p:spPr bwMode="auto">
          <a:xfrm>
            <a:off x="3011194" y="1463392"/>
            <a:ext cx="2928958" cy="597456"/>
          </a:xfrm>
          <a:prstGeom prst="downArrowCallout">
            <a:avLst>
              <a:gd name="adj1" fmla="val 67857"/>
              <a:gd name="adj2" fmla="val 67857"/>
              <a:gd name="adj3" fmla="val 16667"/>
              <a:gd name="adj4" fmla="val 66667"/>
            </a:avLst>
          </a:prstGeom>
          <a:solidFill>
            <a:schemeClr val="accent2"/>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spAutoFit/>
          </a:bodyPr>
          <a:lstStyle/>
          <a:p>
            <a:pPr algn="ctr">
              <a:defRPr/>
            </a:pPr>
            <a:r>
              <a:rPr lang="es-ES" sz="2000" b="1" dirty="0">
                <a:solidFill>
                  <a:prstClr val="white"/>
                </a:solidFill>
                <a:latin typeface="Tahoma" pitchFamily="34" charset="0"/>
                <a:ea typeface="Tahoma" pitchFamily="34" charset="0"/>
                <a:cs typeface="Tahoma" pitchFamily="34" charset="0"/>
              </a:rPr>
              <a:t>LA ENTREVISTA</a:t>
            </a:r>
          </a:p>
        </p:txBody>
      </p:sp>
      <p:sp>
        <p:nvSpPr>
          <p:cNvPr id="17" name="16 Rectángulo"/>
          <p:cNvSpPr/>
          <p:nvPr/>
        </p:nvSpPr>
        <p:spPr>
          <a:xfrm>
            <a:off x="-108520" y="97468"/>
            <a:ext cx="7632848" cy="52322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s-ES" sz="2800"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Técnicas de recolección de información</a:t>
            </a:r>
          </a:p>
        </p:txBody>
      </p:sp>
      <p:pic>
        <p:nvPicPr>
          <p:cNvPr id="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51" y="991761"/>
            <a:ext cx="2857500" cy="833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385727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B2C4A4"/>
        </a:solidFill>
        <a:effectLst/>
      </p:bgPr>
    </p:bg>
    <p:spTree>
      <p:nvGrpSpPr>
        <p:cNvPr id="1" name=""/>
        <p:cNvGrpSpPr/>
        <p:nvPr/>
      </p:nvGrpSpPr>
      <p:grpSpPr>
        <a:xfrm>
          <a:off x="0" y="0"/>
          <a:ext cx="0" cy="0"/>
          <a:chOff x="0" y="0"/>
          <a:chExt cx="0" cy="0"/>
        </a:xfrm>
      </p:grpSpPr>
      <p:sp>
        <p:nvSpPr>
          <p:cNvPr id="2" name="1 Rectángulo"/>
          <p:cNvSpPr/>
          <p:nvPr/>
        </p:nvSpPr>
        <p:spPr>
          <a:xfrm>
            <a:off x="0" y="0"/>
            <a:ext cx="9144000" cy="76470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sz="2000">
              <a:solidFill>
                <a:prstClr val="white"/>
              </a:solidFill>
              <a:latin typeface="Tahoma" pitchFamily="34" charset="0"/>
              <a:ea typeface="Tahoma" pitchFamily="34" charset="0"/>
              <a:cs typeface="Tahoma" pitchFamily="34" charset="0"/>
            </a:endParaRPr>
          </a:p>
        </p:txBody>
      </p:sp>
      <p:sp>
        <p:nvSpPr>
          <p:cNvPr id="4" name="3 Rectángulo"/>
          <p:cNvSpPr/>
          <p:nvPr/>
        </p:nvSpPr>
        <p:spPr>
          <a:xfrm>
            <a:off x="-180528" y="116632"/>
            <a:ext cx="7632848" cy="461665"/>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s-ES" sz="2400"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Instrumentos de recolección de información</a:t>
            </a:r>
          </a:p>
        </p:txBody>
      </p:sp>
      <p:sp>
        <p:nvSpPr>
          <p:cNvPr id="9" name="AutoShape 35"/>
          <p:cNvSpPr>
            <a:spLocks noChangeArrowheads="1"/>
          </p:cNvSpPr>
          <p:nvPr/>
        </p:nvSpPr>
        <p:spPr bwMode="auto">
          <a:xfrm>
            <a:off x="2411760" y="1943786"/>
            <a:ext cx="2928958" cy="1057037"/>
          </a:xfrm>
          <a:prstGeom prst="downArrowCallout">
            <a:avLst>
              <a:gd name="adj1" fmla="val 67857"/>
              <a:gd name="adj2" fmla="val 67857"/>
              <a:gd name="adj3" fmla="val 16667"/>
              <a:gd name="adj4" fmla="val 66667"/>
            </a:avLst>
          </a:prstGeom>
          <a:solidFill>
            <a:schemeClr val="accent2"/>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spAutoFit/>
          </a:bodyPr>
          <a:lstStyle/>
          <a:p>
            <a:pPr algn="ctr">
              <a:defRPr/>
            </a:pPr>
            <a:r>
              <a:rPr lang="es-ES" sz="2000" b="1" dirty="0">
                <a:solidFill>
                  <a:prstClr val="white"/>
                </a:solidFill>
                <a:latin typeface="Tahoma" pitchFamily="34" charset="0"/>
                <a:ea typeface="Tahoma" pitchFamily="34" charset="0"/>
                <a:cs typeface="Tahoma" pitchFamily="34" charset="0"/>
              </a:rPr>
              <a:t>ESCALA DE ESTIMACIÓN</a:t>
            </a:r>
          </a:p>
        </p:txBody>
      </p:sp>
      <p:sp>
        <p:nvSpPr>
          <p:cNvPr id="6" name="5 CuadroTexto"/>
          <p:cNvSpPr txBox="1"/>
          <p:nvPr/>
        </p:nvSpPr>
        <p:spPr>
          <a:xfrm>
            <a:off x="590567" y="3861048"/>
            <a:ext cx="7272809" cy="1631216"/>
          </a:xfrm>
          <a:prstGeom prst="rect">
            <a:avLst/>
          </a:prstGeom>
          <a:solidFill>
            <a:srgbClr val="FFFFC5"/>
          </a:solidFill>
          <a:scene3d>
            <a:camera prst="orthographicFront"/>
            <a:lightRig rig="threePt" dir="t"/>
          </a:scene3d>
          <a:sp3d>
            <a:bevelT prst="angle"/>
          </a:sp3d>
        </p:spPr>
        <p:txBody>
          <a:bodyPr wrap="square" rtlCol="0">
            <a:spAutoFit/>
          </a:bodyPr>
          <a:lstStyle/>
          <a:p>
            <a:pPr algn="just"/>
            <a:r>
              <a:rPr lang="es-VE" sz="2000" dirty="0">
                <a:solidFill>
                  <a:prstClr val="black"/>
                </a:solidFill>
                <a:latin typeface="Tahoma" pitchFamily="34" charset="0"/>
                <a:ea typeface="Tahoma" pitchFamily="34" charset="0"/>
                <a:cs typeface="Tahoma" pitchFamily="34" charset="0"/>
              </a:rPr>
              <a:t>La Escala de Estimación es un instrumento usado en la técnica de observación. Dicho instrumento contiene un conjunto de características que van a ser cotejadas mediante algún tipo de escala para indicar el grado en que cada una de éstas está presente en la situación observada.</a:t>
            </a:r>
          </a:p>
        </p:txBody>
      </p:sp>
      <p:pic>
        <p:nvPicPr>
          <p:cNvPr id="17410" name="Picture 2" descr="http://4.bp.blogspot.com/_kaYFi0Hl2fw/Sm-Ih8HTyfI/AAAAAAAAABo/qIzHU9ujdH8/s400/escala+de+estimac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45048" y="980728"/>
            <a:ext cx="2394808" cy="2269081"/>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077894"/>
            <a:ext cx="2857500" cy="833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509982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B2C4A4"/>
        </a:solidFill>
        <a:effectLst/>
      </p:bgPr>
    </p:bg>
    <p:spTree>
      <p:nvGrpSpPr>
        <p:cNvPr id="1" name=""/>
        <p:cNvGrpSpPr/>
        <p:nvPr/>
      </p:nvGrpSpPr>
      <p:grpSpPr>
        <a:xfrm>
          <a:off x="0" y="0"/>
          <a:ext cx="0" cy="0"/>
          <a:chOff x="0" y="0"/>
          <a:chExt cx="0" cy="0"/>
        </a:xfrm>
      </p:grpSpPr>
      <p:sp>
        <p:nvSpPr>
          <p:cNvPr id="2" name="1 Rectángulo"/>
          <p:cNvSpPr/>
          <p:nvPr/>
        </p:nvSpPr>
        <p:spPr>
          <a:xfrm>
            <a:off x="0" y="0"/>
            <a:ext cx="9144000" cy="76470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sz="2000">
              <a:solidFill>
                <a:prstClr val="white"/>
              </a:solidFill>
              <a:latin typeface="Tahoma" pitchFamily="34" charset="0"/>
              <a:ea typeface="Tahoma" pitchFamily="34" charset="0"/>
              <a:cs typeface="Tahoma" pitchFamily="34" charset="0"/>
            </a:endParaRPr>
          </a:p>
        </p:txBody>
      </p:sp>
      <p:sp>
        <p:nvSpPr>
          <p:cNvPr id="4" name="3 Rectángulo"/>
          <p:cNvSpPr/>
          <p:nvPr/>
        </p:nvSpPr>
        <p:spPr>
          <a:xfrm>
            <a:off x="-180528" y="116632"/>
            <a:ext cx="7632848" cy="461665"/>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s-ES" sz="2400"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Instrumentos de recolección de información</a:t>
            </a:r>
          </a:p>
        </p:txBody>
      </p:sp>
      <p:sp>
        <p:nvSpPr>
          <p:cNvPr id="11" name="AutoShape 35"/>
          <p:cNvSpPr>
            <a:spLocks noChangeArrowheads="1"/>
          </p:cNvSpPr>
          <p:nvPr/>
        </p:nvSpPr>
        <p:spPr bwMode="auto">
          <a:xfrm>
            <a:off x="1643042" y="2242515"/>
            <a:ext cx="2928958" cy="597456"/>
          </a:xfrm>
          <a:prstGeom prst="downArrowCallout">
            <a:avLst>
              <a:gd name="adj1" fmla="val 67857"/>
              <a:gd name="adj2" fmla="val 67857"/>
              <a:gd name="adj3" fmla="val 16667"/>
              <a:gd name="adj4" fmla="val 66667"/>
            </a:avLst>
          </a:prstGeom>
          <a:solidFill>
            <a:schemeClr val="accent2"/>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spAutoFit/>
          </a:bodyPr>
          <a:lstStyle/>
          <a:p>
            <a:pPr algn="ctr">
              <a:defRPr/>
            </a:pPr>
            <a:r>
              <a:rPr lang="es-ES" sz="2000" b="1" dirty="0">
                <a:solidFill>
                  <a:prstClr val="white"/>
                </a:solidFill>
                <a:latin typeface="Tahoma" pitchFamily="34" charset="0"/>
                <a:ea typeface="Tahoma" pitchFamily="34" charset="0"/>
                <a:cs typeface="Tahoma" pitchFamily="34" charset="0"/>
              </a:rPr>
              <a:t>LISTA DE COTEJO</a:t>
            </a:r>
          </a:p>
        </p:txBody>
      </p:sp>
      <p:sp>
        <p:nvSpPr>
          <p:cNvPr id="3" name="2 CuadroTexto"/>
          <p:cNvSpPr txBox="1"/>
          <p:nvPr/>
        </p:nvSpPr>
        <p:spPr>
          <a:xfrm>
            <a:off x="395535" y="3032400"/>
            <a:ext cx="7543907" cy="3046988"/>
          </a:xfrm>
          <a:prstGeom prst="rect">
            <a:avLst/>
          </a:prstGeom>
          <a:solidFill>
            <a:srgbClr val="FFFFC5"/>
          </a:solidFill>
          <a:scene3d>
            <a:camera prst="orthographicFront"/>
            <a:lightRig rig="threePt" dir="t"/>
          </a:scene3d>
          <a:sp3d>
            <a:bevelT prst="angle"/>
          </a:sp3d>
        </p:spPr>
        <p:txBody>
          <a:bodyPr wrap="square" rtlCol="0">
            <a:spAutoFit/>
          </a:bodyPr>
          <a:lstStyle/>
          <a:p>
            <a:pPr algn="just"/>
            <a:r>
              <a:rPr lang="es-VE" sz="2400" dirty="0">
                <a:solidFill>
                  <a:prstClr val="black"/>
                </a:solidFill>
                <a:latin typeface="Tahoma" pitchFamily="34" charset="0"/>
                <a:ea typeface="Tahoma" pitchFamily="34" charset="0"/>
                <a:cs typeface="Tahoma" pitchFamily="34" charset="0"/>
              </a:rPr>
              <a:t>Es un instrumento similar, en apariencia y en la forma de usarlo, a la escala de estimación. La diferencia fundamental consiste en que la escala de estimación indica el grado en el que la característica está presente o la frecuencia con la cual ocurre un hecho. La Lista de Cotejo sólo permite un juicio de Sí o No, es decir, si la característica se encuentra presente o ausente o si una acción ha tenido lugar o no.</a:t>
            </a:r>
          </a:p>
        </p:txBody>
      </p:sp>
      <p:pic>
        <p:nvPicPr>
          <p:cNvPr id="18434" name="Picture 2" descr="http://t0.gstatic.com/images?q=tbn:ANd9GcQDhf_ZkKUdJB0hYoUtE6ai1zkPUaSmr9XAbukNO4yoz8ZdDOK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44118" y="942482"/>
            <a:ext cx="3832047" cy="1868123"/>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pic>
        <p:nvPicPr>
          <p:cNvPr id="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96" y="998265"/>
            <a:ext cx="2857500" cy="833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47652896"/>
      </p:ext>
    </p:extLst>
  </p:cSld>
  <p:clrMapOvr>
    <a:masterClrMapping/>
  </p:clrMapOvr>
  <p:timing>
    <p:tnLst>
      <p:par>
        <p:cTn id="1" dur="indefinite" restart="never" nodeType="tmRoot"/>
      </p:par>
    </p:tnLst>
  </p:timing>
</p:sld>
</file>

<file path=ppt/theme/theme1.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716</Words>
  <Application>Microsoft Office PowerPoint</Application>
  <PresentationFormat>Presentación en pantalla (4:3)</PresentationFormat>
  <Paragraphs>70</Paragraphs>
  <Slides>11</Slides>
  <Notes>0</Notes>
  <HiddenSlides>0</HiddenSlides>
  <MMClips>0</MMClips>
  <ScaleCrop>false</ScaleCrop>
  <HeadingPairs>
    <vt:vector size="6" baseType="variant">
      <vt:variant>
        <vt:lpstr>Fuentes usadas</vt:lpstr>
      </vt:variant>
      <vt:variant>
        <vt:i4>5</vt:i4>
      </vt:variant>
      <vt:variant>
        <vt:lpstr>Tema</vt:lpstr>
      </vt:variant>
      <vt:variant>
        <vt:i4>2</vt:i4>
      </vt:variant>
      <vt:variant>
        <vt:lpstr>Títulos de diapositiva</vt:lpstr>
      </vt:variant>
      <vt:variant>
        <vt:i4>11</vt:i4>
      </vt:variant>
    </vt:vector>
  </HeadingPairs>
  <TitlesOfParts>
    <vt:vector size="18" baseType="lpstr">
      <vt:lpstr>Arial</vt:lpstr>
      <vt:lpstr>Calibri</vt:lpstr>
      <vt:lpstr>Tahoma</vt:lpstr>
      <vt:lpstr>Times New Roman</vt:lpstr>
      <vt:lpstr>Wingdings</vt:lpstr>
      <vt:lpstr>1_Tema de Office</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Compis</dc:creator>
  <cp:lastModifiedBy>Yadira Marcela Mesa - Docente Ocasional</cp:lastModifiedBy>
  <cp:revision>5</cp:revision>
  <dcterms:created xsi:type="dcterms:W3CDTF">2011-09-21T02:57:51Z</dcterms:created>
  <dcterms:modified xsi:type="dcterms:W3CDTF">2014-09-01T12:40:07Z</dcterms:modified>
</cp:coreProperties>
</file>